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60" r:id="rId1"/>
  </p:sldMasterIdLst>
  <p:notesMasterIdLst>
    <p:notesMasterId r:id="rId3"/>
  </p:notesMasterIdLst>
  <p:handoutMasterIdLst>
    <p:handoutMasterId r:id="rId4"/>
  </p:handoutMasterIdLst>
  <p:sldIdLst>
    <p:sldId id="256" r:id="rId2"/>
  </p:sldIdLst>
  <p:sldSz cx="43891200" cy="32918400"/>
  <p:notesSz cx="7010400" cy="9296400"/>
  <p:embeddedFontLst>
    <p:embeddedFont>
      <p:font typeface="Calibri" panose="020F0502020204030204" pitchFamily="34" charset="0"/>
      <p:regular r:id="rId5"/>
      <p:bold r:id="rId6"/>
      <p:italic r:id="rId7"/>
      <p:boldItalic r:id="rId8"/>
    </p:embeddedFont>
    <p:embeddedFont>
      <p:font typeface="Nunito" pitchFamily="2" charset="0"/>
      <p:regular r:id="rId9"/>
      <p:bold r:id="rId10"/>
      <p:italic r:id="rId11"/>
      <p:boldItalic r:id="rId12"/>
    </p:embeddedFont>
    <p:embeddedFont>
      <p:font typeface="Nunito Black" pitchFamily="2" charset="0"/>
      <p:bold r:id="rId13"/>
      <p:boldItalic r:id="rId14"/>
    </p:embeddedFont>
    <p:embeddedFont>
      <p:font typeface="Open Sans" panose="020B0606030504020204" pitchFamily="34" charset="0"/>
      <p:regular r:id="rId15"/>
      <p:bold r:id="rId16"/>
      <p:italic r:id="rId17"/>
      <p:boldItalic r:id="rId18"/>
    </p:embeddedFont>
  </p:embeddedFontLst>
  <p:custDataLst>
    <p:tags r:id="rId19"/>
  </p:custDataLst>
  <p:defaultTex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93" userDrawn="1">
          <p15:clr>
            <a:srgbClr val="A4A3A4"/>
          </p15:clr>
        </p15:guide>
        <p15:guide id="2" pos="19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C852AA-A8A8-0B27-0BD2-C8ED0EF83F5D}" v="4" dt="2023-05-10T12:44:17.48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11" autoAdjust="0"/>
    <p:restoredTop sz="98191" autoAdjust="0"/>
  </p:normalViewPr>
  <p:slideViewPr>
    <p:cSldViewPr snapToGrid="0">
      <p:cViewPr>
        <p:scale>
          <a:sx n="35" d="100"/>
          <a:sy n="35" d="100"/>
        </p:scale>
        <p:origin x="1184" y="-1128"/>
      </p:cViewPr>
      <p:guideLst>
        <p:guide orient="horz" pos="2493"/>
        <p:guide pos="19200"/>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3" Type="http://schemas.openxmlformats.org/officeDocument/2006/relationships/notesMaster" Target="notesMasters/notesMaster1.xml"/><Relationship Id="rId21" Type="http://schemas.openxmlformats.org/officeDocument/2006/relationships/viewProps" Target="viewProp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microsoft.com/office/2015/10/relationships/revisionInfo" Target="revisionInfo.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tableStyles" Target="tableStyles.xml"/><Relationship Id="rId10" Type="http://schemas.openxmlformats.org/officeDocument/2006/relationships/font" Target="fonts/font6.fntdata"/><Relationship Id="rId19" Type="http://schemas.openxmlformats.org/officeDocument/2006/relationships/tags" Target="tags/tag1.xml"/><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0" tIns="46585" rIns="93170" bIns="46585" rtlCol="0"/>
          <a:lstStyle>
            <a:defPPr>
              <a:defRPr kern="1200"/>
            </a:defPPr>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0" tIns="46585" rIns="93170" bIns="46585" rtlCol="0"/>
          <a:lstStyle>
            <a:defPPr>
              <a:defRPr kern="1200"/>
            </a:defPPr>
            <a:lvl1pPr algn="r">
              <a:defRPr sz="1200"/>
            </a:lvl1pPr>
          </a:lstStyle>
          <a:p>
            <a:fld id="{302F586B-0015-43FB-918D-31E1A09780E3}" type="datetimeFigureOut">
              <a:rPr lang="en-US" smtClean="0"/>
              <a:t>5/10/2023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0" tIns="46585" rIns="93170" bIns="46585" rtlCol="0" anchor="b"/>
          <a:lstStyle>
            <a:defPPr>
              <a:defRPr kern="1200"/>
            </a:defPPr>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0" tIns="46585" rIns="93170" bIns="46585" rtlCol="0" anchor="b"/>
          <a:lstStyle>
            <a:defPPr>
              <a:defRPr kern="1200"/>
            </a:defPPr>
            <a:lvl1pPr algn="r">
              <a:defRPr sz="12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defPPr>
              <a:defRPr kern="1200"/>
            </a:defPPr>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defPPr>
              <a:defRPr kern="1200"/>
            </a:defPPr>
            <a:lvl1pPr algn="r">
              <a:defRPr sz="1200"/>
            </a:lvl1pPr>
          </a:lstStyle>
          <a:p>
            <a:fld id="{7CEAF96C-0DD1-4DCA-AB4B-687076CBD6E7}" type="datetimeFigureOut">
              <a:rPr lang="en-US" smtClean="0"/>
              <a:t>5/10/2023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sp>
      <p:sp>
        <p:nvSpPr>
          <p:cNvPr id="5" name="Notes Placeholder 4"/>
          <p:cNvSpPr>
            <a:spLocks noGrp="1"/>
          </p:cNvSpPr>
          <p:nvPr>
            <p:ph type="body" sz="quarter" idx="3"/>
          </p:nvPr>
        </p:nvSpPr>
        <p:spPr>
          <a:xfrm>
            <a:off x="701675" y="4416426"/>
            <a:ext cx="5607050" cy="4183063"/>
          </a:xfrm>
          <a:prstGeom prst="rect">
            <a:avLst/>
          </a:prstGeom>
        </p:spPr>
        <p:txBody>
          <a:bodyPr vert="horz" lIns="91440" tIns="45720" rIns="91440" bIns="45720" rtlCol="0"/>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675"/>
            <a:ext cx="3038475" cy="465138"/>
          </a:xfrm>
          <a:prstGeom prst="rect">
            <a:avLst/>
          </a:prstGeom>
        </p:spPr>
        <p:txBody>
          <a:bodyPr vert="horz" lIns="91440" tIns="45720" rIns="91440" bIns="45720" rtlCol="0" anchor="b"/>
          <a:lstStyle>
            <a:defPPr>
              <a:defRPr kern="1200"/>
            </a:defPPr>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defPPr>
              <a:defRPr kern="1200"/>
            </a:defPPr>
            <a:lvl1pPr algn="r">
              <a:defRPr sz="1200"/>
            </a:lvl1pPr>
          </a:lstStyle>
          <a:p>
            <a:fld id="{39DA5243-CE1B-4274-BAA7-73DD5174F0FC}" type="slidenum">
              <a:rPr lang="en-US" smtClean="0"/>
              <a:t>‹#›</a:t>
            </a:fld>
            <a:endParaRPr lang="en-US"/>
          </a:p>
        </p:txBody>
      </p:sp>
    </p:spTree>
    <p:extLst>
      <p:ext uri="{BB962C8B-B14F-4D97-AF65-F5344CB8AC3E}">
        <p14:creationId xmlns:p14="http://schemas.microsoft.com/office/powerpoint/2010/main" val="3507094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defPPr>
              <a:defRPr kern="1200"/>
            </a:defPPr>
          </a:lstStyle>
          <a:p>
            <a:endParaRPr lang="en-US"/>
          </a:p>
        </p:txBody>
      </p:sp>
      <p:sp>
        <p:nvSpPr>
          <p:cNvPr id="4" name="Slide Number Placeholder 3"/>
          <p:cNvSpPr>
            <a:spLocks noGrp="1"/>
          </p:cNvSpPr>
          <p:nvPr>
            <p:ph type="sldNum" sz="quarter" idx="10"/>
          </p:nvPr>
        </p:nvSpPr>
        <p:spPr/>
        <p:txBody>
          <a:bodyPr/>
          <a:lstStyle>
            <a:defPPr>
              <a:defRPr kern="1200"/>
            </a:defPPr>
          </a:lstStyle>
          <a:p>
            <a:fld id="{39DA5243-CE1B-4274-BAA7-73DD5174F0FC}" type="slidenum">
              <a:rPr lang="en-US" smtClean="0"/>
              <a:t>1</a:t>
            </a:fld>
            <a:endParaRPr lang="en-US"/>
          </a:p>
        </p:txBody>
      </p:sp>
    </p:spTree>
    <p:extLst>
      <p:ext uri="{BB962C8B-B14F-4D97-AF65-F5344CB8AC3E}">
        <p14:creationId xmlns:p14="http://schemas.microsoft.com/office/powerpoint/2010/main" val="2760740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5"/>
          <p:cNvSpPr>
            <a:spLocks noGrp="1"/>
          </p:cNvSpPr>
          <p:nvPr>
            <p:ph type="body" sz="quarter" idx="15" hasCustomPrompt="1"/>
          </p:nvPr>
        </p:nvSpPr>
        <p:spPr>
          <a:xfrm>
            <a:off x="-37432" y="235744"/>
            <a:ext cx="43928630" cy="2914650"/>
          </a:xfrm>
        </p:spPr>
        <p:txBody>
          <a:bodyPr>
            <a:noAutofit/>
          </a:bodyPr>
          <a:lstStyle>
            <a:defPPr>
              <a:defRPr kern="1200"/>
            </a:defPPr>
            <a:lvl1pPr marL="0" marR="0" indent="0" algn="ctr" defTabSz="2820815" rtl="0" eaLnBrk="1" fontAlgn="auto" latinLnBrk="0" hangingPunct="1">
              <a:lnSpc>
                <a:spcPct val="100000"/>
              </a:lnSpc>
              <a:spcBef>
                <a:spcPts val="1125"/>
              </a:spcBef>
              <a:spcAft>
                <a:spcPct val="0"/>
              </a:spcAft>
              <a:buClrTx/>
              <a:buSzTx/>
              <a:buFontTx/>
              <a:buNone/>
              <a:defRPr sz="4575" baseline="0">
                <a:solidFill>
                  <a:schemeClr val="tx2">
                    <a:lumMod val="50000"/>
                  </a:schemeClr>
                </a:solidFill>
                <a:latin typeface="Arial" pitchFamily="34" charset="0"/>
                <a:cs typeface="Arial" pitchFamily="34" charset="0"/>
              </a:defRPr>
            </a:lvl1pPr>
            <a:lvl2pPr marL="1410407" indent="0">
              <a:buFontTx/>
              <a:buNone/>
              <a:defRPr/>
            </a:lvl2pPr>
            <a:lvl3pPr marL="2820815" indent="0">
              <a:buFontTx/>
              <a:buNone/>
              <a:defRPr/>
            </a:lvl3pPr>
            <a:lvl4pPr marL="4231222" indent="0">
              <a:buFontTx/>
              <a:buNone/>
              <a:defRPr/>
            </a:lvl4pPr>
            <a:lvl5pPr marL="5641629" indent="0">
              <a:buFontTx/>
              <a:buNone/>
              <a:defRPr/>
            </a:lvl5pPr>
          </a:lstStyle>
          <a:p>
            <a:pPr marL="0" marR="0" lvl="0" indent="0" algn="ctr" defTabSz="2820815" rtl="0" eaLnBrk="1" fontAlgn="auto" latinLnBrk="0" hangingPunct="1">
              <a:lnSpc>
                <a:spcPct val="100000"/>
              </a:lnSpc>
              <a:spcBef>
                <a:spcPct val="20000"/>
              </a:spcBef>
              <a:spcAft>
                <a:spcPct val="0"/>
              </a:spcAft>
              <a:buClrTx/>
              <a:buSzTx/>
              <a:buFontTx/>
              <a:buNone/>
              <a:defRPr/>
            </a:pPr>
            <a:r>
              <a:rPr lang="en-US"/>
              <a:t>This is a Scientific Poster Template created by Graphicsland </a:t>
            </a:r>
            <a:br>
              <a:rPr lang="en-US"/>
            </a:br>
            <a:r>
              <a:rPr lang="en-US"/>
              <a:t>&amp; MakeSigns.com. Your poster title would go on these lines. </a:t>
            </a:r>
          </a:p>
        </p:txBody>
      </p:sp>
      <p:sp>
        <p:nvSpPr>
          <p:cNvPr id="3" name="Text Placeholder 5"/>
          <p:cNvSpPr>
            <a:spLocks noGrp="1"/>
          </p:cNvSpPr>
          <p:nvPr>
            <p:ph type="body" sz="quarter" idx="16" hasCustomPrompt="1"/>
          </p:nvPr>
        </p:nvSpPr>
        <p:spPr>
          <a:xfrm>
            <a:off x="-37432" y="2662519"/>
            <a:ext cx="43928630" cy="1694330"/>
          </a:xfrm>
        </p:spPr>
        <p:txBody>
          <a:bodyPr>
            <a:noAutofit/>
          </a:bodyPr>
          <a:lstStyle>
            <a:defPPr>
              <a:defRPr kern="1200"/>
            </a:defPPr>
            <a:lvl1pPr marL="0" marR="0" indent="0" algn="ctr" defTabSz="2820815" rtl="0" eaLnBrk="1" fontAlgn="auto" latinLnBrk="0" hangingPunct="1">
              <a:lnSpc>
                <a:spcPct val="100000"/>
              </a:lnSpc>
              <a:spcBef>
                <a:spcPts val="450"/>
              </a:spcBef>
              <a:spcAft>
                <a:spcPct val="0"/>
              </a:spcAft>
              <a:buClrTx/>
              <a:buSzTx/>
              <a:buFontTx/>
              <a:buNone/>
              <a:defRPr sz="4950" baseline="0">
                <a:solidFill>
                  <a:schemeClr val="tx2">
                    <a:lumMod val="50000"/>
                  </a:schemeClr>
                </a:solidFill>
                <a:latin typeface="Arial" pitchFamily="34" charset="0"/>
                <a:cs typeface="Arial" pitchFamily="34" charset="0"/>
              </a:defRPr>
            </a:lvl1pPr>
            <a:lvl2pPr marL="1410407" indent="0">
              <a:buFontTx/>
              <a:buNone/>
              <a:defRPr/>
            </a:lvl2pPr>
            <a:lvl3pPr marL="2820815" indent="0">
              <a:buFontTx/>
              <a:buNone/>
              <a:defRPr/>
            </a:lvl3pPr>
            <a:lvl4pPr marL="4231222" indent="0">
              <a:buFontTx/>
              <a:buNone/>
              <a:defRPr/>
            </a:lvl4pPr>
            <a:lvl5pPr marL="5641629" indent="0">
              <a:buFontTx/>
              <a:buNone/>
              <a:defRPr/>
            </a:lvl5pPr>
          </a:lstStyle>
          <a:p>
            <a:pPr algn="ctr">
              <a:spcBef>
                <a:spcPts val="600"/>
              </a:spcBef>
            </a:pPr>
            <a:r>
              <a:rPr lang="en-US" sz="4500">
                <a:solidFill>
                  <a:schemeClr val="tx2">
                    <a:lumMod val="50000"/>
                  </a:schemeClr>
                </a:solidFill>
                <a:latin typeface="Franklin Gothic Medium" pitchFamily="34" charset="0"/>
              </a:rPr>
              <a:t>Author’s Name Here</a:t>
            </a:r>
            <a:br>
              <a:rPr lang="en-US" sz="4500">
                <a:solidFill>
                  <a:schemeClr val="tx2">
                    <a:lumMod val="50000"/>
                  </a:schemeClr>
                </a:solidFill>
                <a:latin typeface="Franklin Gothic Medium" pitchFamily="34" charset="0"/>
              </a:rPr>
            </a:br>
            <a:r>
              <a:rPr lang="en-US" sz="4500">
                <a:solidFill>
                  <a:schemeClr val="tx2">
                    <a:lumMod val="50000"/>
                  </a:schemeClr>
                </a:solidFill>
                <a:latin typeface="Arial" pitchFamily="34" charset="0"/>
                <a:cs typeface="Arial" pitchFamily="34" charset="0"/>
              </a:rPr>
              <a:t>University</a:t>
            </a:r>
            <a:r>
              <a:rPr lang="en-US" sz="4500">
                <a:solidFill>
                  <a:schemeClr val="tx2">
                    <a:lumMod val="50000"/>
                  </a:schemeClr>
                </a:solidFill>
                <a:latin typeface="Franklin Gothic Medium" pitchFamily="34" charset="0"/>
              </a:rPr>
              <a:t> Name Here</a:t>
            </a:r>
          </a:p>
        </p:txBody>
      </p:sp>
    </p:spTree>
    <p:extLst>
      <p:ext uri="{BB962C8B-B14F-4D97-AF65-F5344CB8AC3E}">
        <p14:creationId xmlns:p14="http://schemas.microsoft.com/office/powerpoint/2010/main" val="25695573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5/10/2023</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0055248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18" y="1318265"/>
            <a:ext cx="9875520" cy="28087321"/>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2194560" y="1318265"/>
            <a:ext cx="28895039" cy="28087321"/>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5/10/2023</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434872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5/10/2023</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9953125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7"/>
            <a:ext cx="37307518" cy="6537960"/>
          </a:xfrm>
        </p:spPr>
        <p:txBody>
          <a:bodyPr anchor="t"/>
          <a:lstStyle>
            <a:defPPr>
              <a:defRPr kern="1200"/>
            </a:defPPr>
            <a:lvl1pPr algn="l">
              <a:defRPr sz="12375" b="1" cap="all"/>
            </a:lvl1pPr>
          </a:lstStyle>
          <a:p>
            <a:r>
              <a:rPr lang="en-US"/>
              <a:t>Click to edit Master title style</a:t>
            </a:r>
          </a:p>
        </p:txBody>
      </p:sp>
      <p:sp>
        <p:nvSpPr>
          <p:cNvPr id="3" name="Text Placeholder 2"/>
          <p:cNvSpPr>
            <a:spLocks noGrp="1"/>
          </p:cNvSpPr>
          <p:nvPr>
            <p:ph type="body" idx="1"/>
          </p:nvPr>
        </p:nvSpPr>
        <p:spPr>
          <a:xfrm>
            <a:off x="3467102" y="13952224"/>
            <a:ext cx="37307518" cy="7200897"/>
          </a:xfrm>
        </p:spPr>
        <p:txBody>
          <a:bodyPr anchor="b"/>
          <a:lstStyle>
            <a:defPPr>
              <a:defRPr kern="1200"/>
            </a:defPPr>
            <a:lvl1pPr marL="0" indent="0">
              <a:buNone/>
              <a:defRPr sz="6150">
                <a:solidFill>
                  <a:schemeClr val="tx1">
                    <a:tint val="75000"/>
                  </a:schemeClr>
                </a:solidFill>
              </a:defRPr>
            </a:lvl1pPr>
            <a:lvl2pPr marL="1410407" indent="0">
              <a:buNone/>
              <a:defRPr sz="5550">
                <a:solidFill>
                  <a:schemeClr val="tx1">
                    <a:tint val="75000"/>
                  </a:schemeClr>
                </a:solidFill>
              </a:defRPr>
            </a:lvl2pPr>
            <a:lvl3pPr marL="2820815" indent="0">
              <a:buNone/>
              <a:defRPr sz="4950">
                <a:solidFill>
                  <a:schemeClr val="tx1">
                    <a:tint val="75000"/>
                  </a:schemeClr>
                </a:solidFill>
              </a:defRPr>
            </a:lvl3pPr>
            <a:lvl4pPr marL="4231223" indent="0">
              <a:buNone/>
              <a:defRPr sz="4350">
                <a:solidFill>
                  <a:schemeClr val="tx1">
                    <a:tint val="75000"/>
                  </a:schemeClr>
                </a:solidFill>
              </a:defRPr>
            </a:lvl4pPr>
            <a:lvl5pPr marL="5641630" indent="0">
              <a:buNone/>
              <a:defRPr sz="4350">
                <a:solidFill>
                  <a:schemeClr val="tx1">
                    <a:tint val="75000"/>
                  </a:schemeClr>
                </a:solidFill>
              </a:defRPr>
            </a:lvl5pPr>
            <a:lvl6pPr marL="7052037" indent="0">
              <a:buNone/>
              <a:defRPr sz="4350">
                <a:solidFill>
                  <a:schemeClr val="tx1">
                    <a:tint val="75000"/>
                  </a:schemeClr>
                </a:solidFill>
              </a:defRPr>
            </a:lvl6pPr>
            <a:lvl7pPr marL="8462444" indent="0">
              <a:buNone/>
              <a:defRPr sz="4350">
                <a:solidFill>
                  <a:schemeClr val="tx1">
                    <a:tint val="75000"/>
                  </a:schemeClr>
                </a:solidFill>
              </a:defRPr>
            </a:lvl7pPr>
            <a:lvl8pPr marL="9872852" indent="0">
              <a:buNone/>
              <a:defRPr sz="4350">
                <a:solidFill>
                  <a:schemeClr val="tx1">
                    <a:tint val="75000"/>
                  </a:schemeClr>
                </a:solidFill>
              </a:defRPr>
            </a:lvl8pPr>
            <a:lvl9pPr marL="11283259" indent="0">
              <a:buNone/>
              <a:defRPr sz="43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5/10/2023</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1498406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2194561" y="7680962"/>
            <a:ext cx="19385280" cy="21724623"/>
          </a:xfrm>
        </p:spPr>
        <p:txBody>
          <a:bodyPr/>
          <a:lstStyle>
            <a:defPPr>
              <a:defRPr kern="1200"/>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1" y="7680962"/>
            <a:ext cx="19385280" cy="21724623"/>
          </a:xfrm>
        </p:spPr>
        <p:txBody>
          <a:bodyPr/>
          <a:lstStyle>
            <a:defPPr>
              <a:defRPr kern="1200"/>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5/10/2023</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5583277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2194567" y="7368543"/>
            <a:ext cx="19392903" cy="3070857"/>
          </a:xfrm>
        </p:spPr>
        <p:txBody>
          <a:bodyPr anchor="b"/>
          <a:lstStyle>
            <a:defPPr>
              <a:defRPr kern="1200"/>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4" name="Content Placeholder 3"/>
          <p:cNvSpPr>
            <a:spLocks noGrp="1"/>
          </p:cNvSpPr>
          <p:nvPr>
            <p:ph sz="half" idx="2"/>
          </p:nvPr>
        </p:nvSpPr>
        <p:spPr>
          <a:xfrm>
            <a:off x="2194567" y="10439400"/>
            <a:ext cx="19392903" cy="18966183"/>
          </a:xfrm>
        </p:spPr>
        <p:txBody>
          <a:bodyPr/>
          <a:lstStyle>
            <a:defPPr>
              <a:defRPr kern="1200"/>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8543"/>
            <a:ext cx="19400520" cy="3070857"/>
          </a:xfrm>
        </p:spPr>
        <p:txBody>
          <a:bodyPr anchor="b"/>
          <a:lstStyle>
            <a:defPPr>
              <a:defRPr kern="1200"/>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6" name="Content Placeholder 5"/>
          <p:cNvSpPr>
            <a:spLocks noGrp="1"/>
          </p:cNvSpPr>
          <p:nvPr>
            <p:ph sz="quarter" idx="4"/>
          </p:nvPr>
        </p:nvSpPr>
        <p:spPr>
          <a:xfrm>
            <a:off x="22296121" y="10439400"/>
            <a:ext cx="19400520" cy="18966183"/>
          </a:xfrm>
        </p:spPr>
        <p:txBody>
          <a:bodyPr/>
          <a:lstStyle>
            <a:defPPr>
              <a:defRPr kern="1200"/>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a:defPPr>
          </a:lstStyle>
          <a:p>
            <a:fld id="{1D3EE5B7-680E-44FF-962F-3113FAB5030E}" type="datetimeFigureOut">
              <a:rPr lang="en-US" smtClean="0"/>
              <a:t>5/10/2023</a:t>
            </a:fld>
            <a:endParaRPr lang="en-US"/>
          </a:p>
        </p:txBody>
      </p:sp>
      <p:sp>
        <p:nvSpPr>
          <p:cNvPr id="8" name="Footer Placeholder 7"/>
          <p:cNvSpPr>
            <a:spLocks noGrp="1"/>
          </p:cNvSpPr>
          <p:nvPr>
            <p:ph type="ftr" sz="quarter" idx="11"/>
          </p:nvPr>
        </p:nvSpPr>
        <p:spPr/>
        <p:txBody>
          <a:bodyPr/>
          <a:lstStyle>
            <a:defPPr>
              <a:defRPr kern="1200"/>
            </a:defPPr>
          </a:lstStyle>
          <a:p>
            <a:endParaRPr lang="en-US"/>
          </a:p>
        </p:txBody>
      </p:sp>
      <p:sp>
        <p:nvSpPr>
          <p:cNvPr id="9" name="Slide Number Placeholder 8"/>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134033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Date Placeholder 2"/>
          <p:cNvSpPr>
            <a:spLocks noGrp="1"/>
          </p:cNvSpPr>
          <p:nvPr>
            <p:ph type="dt" sz="half" idx="10"/>
          </p:nvPr>
        </p:nvSpPr>
        <p:spPr/>
        <p:txBody>
          <a:bodyPr/>
          <a:lstStyle>
            <a:defPPr>
              <a:defRPr kern="1200"/>
            </a:defPPr>
          </a:lstStyle>
          <a:p>
            <a:fld id="{1D3EE5B7-680E-44FF-962F-3113FAB5030E}" type="datetimeFigureOut">
              <a:rPr lang="en-US" smtClean="0"/>
              <a:t>5/10/2023</a:t>
            </a:fld>
            <a:endParaRPr lang="en-US"/>
          </a:p>
        </p:txBody>
      </p:sp>
      <p:sp>
        <p:nvSpPr>
          <p:cNvPr id="4" name="Footer Placeholder 3"/>
          <p:cNvSpPr>
            <a:spLocks noGrp="1"/>
          </p:cNvSpPr>
          <p:nvPr>
            <p:ph type="ftr" sz="quarter" idx="11"/>
          </p:nvPr>
        </p:nvSpPr>
        <p:spPr/>
        <p:txBody>
          <a:bodyPr/>
          <a:lstStyle>
            <a:defPPr>
              <a:defRPr kern="1200"/>
            </a:defPPr>
          </a:lstStyle>
          <a:p>
            <a:endParaRPr lang="en-US"/>
          </a:p>
        </p:txBody>
      </p:sp>
      <p:sp>
        <p:nvSpPr>
          <p:cNvPr id="5" name="Slide Number Placeholder 4"/>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335114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a:defPPr>
          </a:lstStyle>
          <a:p>
            <a:fld id="{1D3EE5B7-680E-44FF-962F-3113FAB5030E}" type="datetimeFigureOut">
              <a:rPr lang="en-US" smtClean="0"/>
              <a:t>5/10/2023</a:t>
            </a:fld>
            <a:endParaRPr lang="en-US"/>
          </a:p>
        </p:txBody>
      </p:sp>
      <p:sp>
        <p:nvSpPr>
          <p:cNvPr id="3" name="Footer Placeholder 2"/>
          <p:cNvSpPr>
            <a:spLocks noGrp="1"/>
          </p:cNvSpPr>
          <p:nvPr>
            <p:ph type="ftr" sz="quarter" idx="11"/>
          </p:nvPr>
        </p:nvSpPr>
        <p:spPr/>
        <p:txBody>
          <a:bodyPr/>
          <a:lstStyle>
            <a:defPPr>
              <a:defRPr kern="1200"/>
            </a:defPPr>
          </a:lstStyle>
          <a:p>
            <a:endParaRPr lang="en-US"/>
          </a:p>
        </p:txBody>
      </p:sp>
      <p:sp>
        <p:nvSpPr>
          <p:cNvPr id="4" name="Slide Number Placeholder 3"/>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9848147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71" y="1310640"/>
            <a:ext cx="14439903" cy="5577840"/>
          </a:xfrm>
        </p:spPr>
        <p:txBody>
          <a:bodyPr anchor="b"/>
          <a:lstStyle>
            <a:defPPr>
              <a:defRPr kern="1200"/>
            </a:defPPr>
            <a:lvl1pPr algn="l">
              <a:defRPr sz="6150" b="1"/>
            </a:lvl1pPr>
          </a:lstStyle>
          <a:p>
            <a:r>
              <a:rPr lang="en-US"/>
              <a:t>Click to edit Master title style</a:t>
            </a:r>
          </a:p>
        </p:txBody>
      </p:sp>
      <p:sp>
        <p:nvSpPr>
          <p:cNvPr id="3" name="Content Placeholder 2"/>
          <p:cNvSpPr>
            <a:spLocks noGrp="1"/>
          </p:cNvSpPr>
          <p:nvPr>
            <p:ph idx="1"/>
          </p:nvPr>
        </p:nvSpPr>
        <p:spPr>
          <a:xfrm>
            <a:off x="17160239" y="1310642"/>
            <a:ext cx="24536400" cy="28094942"/>
          </a:xfrm>
        </p:spPr>
        <p:txBody>
          <a:bodyPr/>
          <a:lstStyle>
            <a:defPPr>
              <a:defRPr kern="1200"/>
            </a:defPPr>
            <a:lvl1pPr>
              <a:defRPr sz="9900"/>
            </a:lvl1pPr>
            <a:lvl2pPr>
              <a:defRPr sz="8625"/>
            </a:lvl2pPr>
            <a:lvl3pPr>
              <a:defRPr sz="7425"/>
            </a:lvl3pPr>
            <a:lvl4pPr>
              <a:defRPr sz="6150"/>
            </a:lvl4pPr>
            <a:lvl5pPr>
              <a:defRPr sz="6150"/>
            </a:lvl5pPr>
            <a:lvl6pPr>
              <a:defRPr sz="6150"/>
            </a:lvl6pPr>
            <a:lvl7pPr>
              <a:defRPr sz="6150"/>
            </a:lvl7pPr>
            <a:lvl8pPr>
              <a:defRPr sz="6150"/>
            </a:lvl8pPr>
            <a:lvl9pPr>
              <a:defRPr sz="61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71" y="6888482"/>
            <a:ext cx="14439903" cy="22517102"/>
          </a:xfrm>
        </p:spPr>
        <p:txBody>
          <a:bodyPr/>
          <a:lstStyle>
            <a:defPPr>
              <a:defRPr kern="1200"/>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5/10/2023</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6364497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79"/>
            <a:ext cx="26334718" cy="2720343"/>
          </a:xfrm>
        </p:spPr>
        <p:txBody>
          <a:bodyPr anchor="b"/>
          <a:lstStyle>
            <a:defPPr>
              <a:defRPr kern="1200"/>
            </a:defPPr>
            <a:lvl1pPr algn="l">
              <a:defRPr sz="6150" b="1"/>
            </a:lvl1pPr>
          </a:lstStyle>
          <a:p>
            <a:r>
              <a:rPr lang="en-US"/>
              <a:t>Click to edit Master title style</a:t>
            </a:r>
          </a:p>
        </p:txBody>
      </p:sp>
      <p:sp>
        <p:nvSpPr>
          <p:cNvPr id="3" name="Picture Placeholder 2"/>
          <p:cNvSpPr>
            <a:spLocks noGrp="1"/>
          </p:cNvSpPr>
          <p:nvPr>
            <p:ph type="pic" idx="1"/>
          </p:nvPr>
        </p:nvSpPr>
        <p:spPr>
          <a:xfrm>
            <a:off x="8602983" y="2941320"/>
            <a:ext cx="26334718" cy="19751041"/>
          </a:xfrm>
        </p:spPr>
        <p:txBody>
          <a:bodyPr/>
          <a:lstStyle>
            <a:defPPr>
              <a:defRPr kern="1200"/>
            </a:defPPr>
            <a:lvl1pPr marL="0" indent="0">
              <a:buNone/>
              <a:defRPr sz="9900"/>
            </a:lvl1pPr>
            <a:lvl2pPr marL="1410407" indent="0">
              <a:buNone/>
              <a:defRPr sz="8625"/>
            </a:lvl2pPr>
            <a:lvl3pPr marL="2820815" indent="0">
              <a:buNone/>
              <a:defRPr sz="7425"/>
            </a:lvl3pPr>
            <a:lvl4pPr marL="4231223" indent="0">
              <a:buNone/>
              <a:defRPr sz="6150"/>
            </a:lvl4pPr>
            <a:lvl5pPr marL="5641630" indent="0">
              <a:buNone/>
              <a:defRPr sz="6150"/>
            </a:lvl5pPr>
            <a:lvl6pPr marL="7052037" indent="0">
              <a:buNone/>
              <a:defRPr sz="6150"/>
            </a:lvl6pPr>
            <a:lvl7pPr marL="8462444" indent="0">
              <a:buNone/>
              <a:defRPr sz="6150"/>
            </a:lvl7pPr>
            <a:lvl8pPr marL="9872852" indent="0">
              <a:buNone/>
              <a:defRPr sz="6150"/>
            </a:lvl8pPr>
            <a:lvl9pPr marL="11283259" indent="0">
              <a:buNone/>
              <a:defRPr sz="6150"/>
            </a:lvl9pPr>
          </a:lstStyle>
          <a:p>
            <a:endParaRPr lang="en-US"/>
          </a:p>
        </p:txBody>
      </p:sp>
      <p:sp>
        <p:nvSpPr>
          <p:cNvPr id="4" name="Text Placeholder 3"/>
          <p:cNvSpPr>
            <a:spLocks noGrp="1"/>
          </p:cNvSpPr>
          <p:nvPr>
            <p:ph type="body" sz="half" idx="2"/>
          </p:nvPr>
        </p:nvSpPr>
        <p:spPr>
          <a:xfrm>
            <a:off x="8602983" y="25763223"/>
            <a:ext cx="26334718" cy="3863337"/>
          </a:xfrm>
        </p:spPr>
        <p:txBody>
          <a:bodyPr/>
          <a:lstStyle>
            <a:defPPr>
              <a:defRPr kern="1200"/>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5/10/2023</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10966261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3"/>
            <a:ext cx="39502082" cy="5486400"/>
          </a:xfrm>
          <a:prstGeom prst="rect">
            <a:avLst/>
          </a:prstGeom>
        </p:spPr>
        <p:txBody>
          <a:bodyPr vert="horz" lIns="376108" tIns="188056" rIns="376108" bIns="188056" rtlCol="0" anchor="ctr">
            <a:normAutofit/>
          </a:bodyPr>
          <a:lstStyle>
            <a:defPPr>
              <a:defRPr kern="1200"/>
            </a:defPPr>
          </a:lstStyle>
          <a:p>
            <a:r>
              <a:rPr lang="en-US"/>
              <a:t>Click to edit Master title style</a:t>
            </a:r>
          </a:p>
        </p:txBody>
      </p:sp>
      <p:sp>
        <p:nvSpPr>
          <p:cNvPr id="3" name="Text Placeholder 2"/>
          <p:cNvSpPr>
            <a:spLocks noGrp="1"/>
          </p:cNvSpPr>
          <p:nvPr>
            <p:ph type="body" idx="1"/>
          </p:nvPr>
        </p:nvSpPr>
        <p:spPr>
          <a:xfrm>
            <a:off x="2194561" y="7680962"/>
            <a:ext cx="39502082" cy="21724623"/>
          </a:xfrm>
          <a:prstGeom prst="rect">
            <a:avLst/>
          </a:prstGeom>
        </p:spPr>
        <p:txBody>
          <a:bodyPr vert="horz" lIns="376108" tIns="188056" rIns="376108" bIns="188056" rtlCol="0">
            <a:normAutofit/>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8"/>
            <a:ext cx="10241280" cy="1752600"/>
          </a:xfrm>
          <a:prstGeom prst="rect">
            <a:avLst/>
          </a:prstGeom>
        </p:spPr>
        <p:txBody>
          <a:bodyPr vert="horz" lIns="376108" tIns="188056" rIns="376108" bIns="188056" rtlCol="0" anchor="ctr"/>
          <a:lstStyle>
            <a:defPPr>
              <a:defRPr kern="1200"/>
            </a:defPPr>
            <a:lvl1pPr algn="l">
              <a:defRPr sz="3675">
                <a:solidFill>
                  <a:schemeClr val="tx1">
                    <a:tint val="75000"/>
                  </a:schemeClr>
                </a:solidFill>
              </a:defRPr>
            </a:lvl1pPr>
          </a:lstStyle>
          <a:p>
            <a:fld id="{1D3EE5B7-680E-44FF-962F-3113FAB5030E}" type="datetimeFigureOut">
              <a:rPr lang="en-US" smtClean="0"/>
              <a:t>5/10/2023</a:t>
            </a:fld>
            <a:endParaRPr lang="en-US"/>
          </a:p>
        </p:txBody>
      </p:sp>
      <p:sp>
        <p:nvSpPr>
          <p:cNvPr id="5" name="Footer Placeholder 4"/>
          <p:cNvSpPr>
            <a:spLocks noGrp="1"/>
          </p:cNvSpPr>
          <p:nvPr>
            <p:ph type="ftr" sz="quarter" idx="3"/>
          </p:nvPr>
        </p:nvSpPr>
        <p:spPr>
          <a:xfrm>
            <a:off x="14996161" y="30510488"/>
            <a:ext cx="13898880" cy="1752600"/>
          </a:xfrm>
          <a:prstGeom prst="rect">
            <a:avLst/>
          </a:prstGeom>
        </p:spPr>
        <p:txBody>
          <a:bodyPr vert="horz" lIns="376108" tIns="188056" rIns="376108" bIns="188056" rtlCol="0" anchor="ctr"/>
          <a:lstStyle>
            <a:defPPr>
              <a:defRPr kern="1200"/>
            </a:defPPr>
            <a:lvl1pPr algn="ctr">
              <a:defRPr sz="3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8"/>
            <a:ext cx="10241280" cy="1752600"/>
          </a:xfrm>
          <a:prstGeom prst="rect">
            <a:avLst/>
          </a:prstGeom>
        </p:spPr>
        <p:txBody>
          <a:bodyPr vert="horz" lIns="376108" tIns="188056" rIns="376108" bIns="188056" rtlCol="0" anchor="ctr"/>
          <a:lstStyle>
            <a:defPPr>
              <a:defRPr kern="1200"/>
            </a:defPPr>
            <a:lvl1pPr algn="r">
              <a:defRPr sz="3675">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11074400" y="16459200"/>
            <a:ext cx="14274800" cy="3937000"/>
          </a:xfrm>
          <a:prstGeom prst="rect">
            <a:avLst/>
          </a:prstGeom>
        </p:spPr>
      </p:pic>
      <p:pic>
        <p:nvPicPr>
          <p:cNvPr id="8" name="New picture"/>
          <p:cNvPicPr/>
          <p:nvPr/>
        </p:nvPicPr>
        <p:blipFill>
          <a:blip r:embed="rId13"/>
          <a:stretch>
            <a:fillRect/>
          </a:stretch>
        </p:blipFill>
        <p:spPr>
          <a:xfrm rot="5400000">
            <a:off x="40690800" y="16459200"/>
            <a:ext cx="14274800" cy="3937000"/>
          </a:xfrm>
          <a:prstGeom prst="rect">
            <a:avLst/>
          </a:prstGeom>
        </p:spPr>
      </p:pic>
      <p:pic>
        <p:nvPicPr>
          <p:cNvPr id="9" name="New picture"/>
          <p:cNvPicPr/>
          <p:nvPr/>
        </p:nvPicPr>
        <p:blipFill>
          <a:blip r:embed="rId14"/>
          <a:stretch>
            <a:fillRect/>
          </a:stretch>
        </p:blipFill>
        <p:spPr>
          <a:xfrm>
            <a:off x="6953250" y="33426400"/>
            <a:ext cx="29984700" cy="1460500"/>
          </a:xfrm>
          <a:prstGeom prst="rect">
            <a:avLst/>
          </a:prstGeom>
        </p:spPr>
      </p:pic>
      <p:sp>
        <p:nvSpPr>
          <p:cNvPr id="10" name="New shape"/>
          <p:cNvSpPr/>
          <p:nvPr/>
        </p:nvSpPr>
        <p:spPr>
          <a:xfrm>
            <a:off x="695325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600">
                <a:solidFill>
                  <a:srgbClr val="808080"/>
                </a:solidFill>
              </a:rPr>
              <a:t>Template ID: inquisitalanchor  Size: 48x36</a:t>
            </a:r>
          </a:p>
        </p:txBody>
      </p:sp>
    </p:spTree>
    <p:extLst>
      <p:ext uri="{BB962C8B-B14F-4D97-AF65-F5344CB8AC3E}">
        <p14:creationId xmlns:p14="http://schemas.microsoft.com/office/powerpoint/2010/main" val="2659232896"/>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defPPr>
        <a:defRPr kern="1200"/>
      </a:defPPr>
      <a:lvl1pPr algn="ctr" defTabSz="2820815" rtl="0" eaLnBrk="1" latinLnBrk="0" hangingPunct="1">
        <a:spcBef>
          <a:spcPct val="0"/>
        </a:spcBef>
        <a:buNone/>
        <a:defRPr sz="13575" kern="1200">
          <a:solidFill>
            <a:schemeClr val="tx1"/>
          </a:solidFill>
          <a:latin typeface="+mj-lt"/>
          <a:ea typeface="+mj-ea"/>
          <a:cs typeface="+mj-cs"/>
        </a:defRPr>
      </a:lvl1pPr>
    </p:titleStyle>
    <p:bodyStyle>
      <a:defPPr>
        <a:defRPr kern="1200"/>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p:bodyStyle>
    <p:otherStyle>
      <a:defPPr>
        <a:defRPr lang="en-US"/>
      </a:defPPr>
      <a:lvl1pPr marL="0" algn="l" defTabSz="2820815" rtl="0" eaLnBrk="1" latinLnBrk="0" hangingPunct="1">
        <a:defRPr sz="5550" kern="1200">
          <a:solidFill>
            <a:schemeClr val="tx1"/>
          </a:solidFill>
          <a:latin typeface="+mn-lt"/>
          <a:ea typeface="+mn-ea"/>
          <a:cs typeface="+mn-cs"/>
        </a:defRPr>
      </a:lvl1pPr>
      <a:lvl2pPr marL="1410407" algn="l" defTabSz="2820815" rtl="0" eaLnBrk="1" latinLnBrk="0" hangingPunct="1">
        <a:defRPr sz="5550" kern="1200">
          <a:solidFill>
            <a:schemeClr val="tx1"/>
          </a:solidFill>
          <a:latin typeface="+mn-lt"/>
          <a:ea typeface="+mn-ea"/>
          <a:cs typeface="+mn-cs"/>
        </a:defRPr>
      </a:lvl2pPr>
      <a:lvl3pPr marL="2820815" algn="l" defTabSz="2820815" rtl="0" eaLnBrk="1" latinLnBrk="0" hangingPunct="1">
        <a:defRPr sz="5550" kern="1200">
          <a:solidFill>
            <a:schemeClr val="tx1"/>
          </a:solidFill>
          <a:latin typeface="+mn-lt"/>
          <a:ea typeface="+mn-ea"/>
          <a:cs typeface="+mn-cs"/>
        </a:defRPr>
      </a:lvl3pPr>
      <a:lvl4pPr marL="4231223" algn="l" defTabSz="2820815" rtl="0" eaLnBrk="1" latinLnBrk="0" hangingPunct="1">
        <a:defRPr sz="5550" kern="1200">
          <a:solidFill>
            <a:schemeClr val="tx1"/>
          </a:solidFill>
          <a:latin typeface="+mn-lt"/>
          <a:ea typeface="+mn-ea"/>
          <a:cs typeface="+mn-cs"/>
        </a:defRPr>
      </a:lvl4pPr>
      <a:lvl5pPr marL="5641630" algn="l" defTabSz="2820815" rtl="0" eaLnBrk="1" latinLnBrk="0" hangingPunct="1">
        <a:defRPr sz="5550" kern="1200">
          <a:solidFill>
            <a:schemeClr val="tx1"/>
          </a:solidFill>
          <a:latin typeface="+mn-lt"/>
          <a:ea typeface="+mn-ea"/>
          <a:cs typeface="+mn-cs"/>
        </a:defRPr>
      </a:lvl5pPr>
      <a:lvl6pPr marL="7052037" algn="l" defTabSz="2820815" rtl="0" eaLnBrk="1" latinLnBrk="0" hangingPunct="1">
        <a:defRPr sz="5550" kern="1200">
          <a:solidFill>
            <a:schemeClr val="tx1"/>
          </a:solidFill>
          <a:latin typeface="+mn-lt"/>
          <a:ea typeface="+mn-ea"/>
          <a:cs typeface="+mn-cs"/>
        </a:defRPr>
      </a:lvl6pPr>
      <a:lvl7pPr marL="8462444" algn="l" defTabSz="2820815" rtl="0" eaLnBrk="1" latinLnBrk="0" hangingPunct="1">
        <a:defRPr sz="5550" kern="1200">
          <a:solidFill>
            <a:schemeClr val="tx1"/>
          </a:solidFill>
          <a:latin typeface="+mn-lt"/>
          <a:ea typeface="+mn-ea"/>
          <a:cs typeface="+mn-cs"/>
        </a:defRPr>
      </a:lvl7pPr>
      <a:lvl8pPr marL="9872852" algn="l" defTabSz="2820815" rtl="0" eaLnBrk="1" latinLnBrk="0" hangingPunct="1">
        <a:defRPr sz="5550" kern="1200">
          <a:solidFill>
            <a:schemeClr val="tx1"/>
          </a:solidFill>
          <a:latin typeface="+mn-lt"/>
          <a:ea typeface="+mn-ea"/>
          <a:cs typeface="+mn-cs"/>
        </a:defRPr>
      </a:lvl8pPr>
      <a:lvl9pPr marL="11283259" algn="l" defTabSz="2820815" rtl="0" eaLnBrk="1" latinLnBrk="0" hangingPunct="1">
        <a:defRPr sz="55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11.png"/><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9.jpe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9">
            <a:extLst>
              <a:ext uri="{FF2B5EF4-FFF2-40B4-BE49-F238E27FC236}">
                <a16:creationId xmlns:a16="http://schemas.microsoft.com/office/drawing/2014/main" id="{914DE186-5BC6-8162-CB1E-F5875A33B093}"/>
              </a:ext>
            </a:extLst>
          </p:cNvPr>
          <p:cNvSpPr txBox="1">
            <a:spLocks noChangeArrowheads="1"/>
          </p:cNvSpPr>
          <p:nvPr/>
        </p:nvSpPr>
        <p:spPr bwMode="auto">
          <a:xfrm>
            <a:off x="11381671" y="25355697"/>
            <a:ext cx="9998326" cy="1264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nSpc>
                <a:spcPct val="107000"/>
              </a:lnSpc>
              <a:spcAft>
                <a:spcPts val="800"/>
              </a:spcAft>
            </a:pPr>
            <a:r>
              <a:rPr lang="en-US" altLang="zh-CN" sz="1800" b="1" dirty="0">
                <a:effectLst/>
                <a:latin typeface="Calibri" panose="020F0502020204030204" pitchFamily="34" charset="0"/>
                <a:ea typeface="宋体" panose="02010600030101010101" pitchFamily="2" charset="-122"/>
                <a:cs typeface="Arial" panose="020B0604020202020204" pitchFamily="34" charset="0"/>
              </a:rPr>
              <a:t>Figure 1:</a:t>
            </a:r>
            <a:r>
              <a:rPr lang="en-US" altLang="zh-CN" sz="1800" dirty="0">
                <a:effectLst/>
                <a:latin typeface="Calibri" panose="020F0502020204030204" pitchFamily="34" charset="0"/>
                <a:ea typeface="宋体" panose="02010600030101010101" pitchFamily="2" charset="-122"/>
                <a:cs typeface="Arial" panose="020B0604020202020204" pitchFamily="34" charset="0"/>
              </a:rPr>
              <a:t>  Cell type proportions from single-cell deconvolution using MUSiC2 of tumor patients. </a:t>
            </a:r>
            <a:r>
              <a:rPr lang="en-US" altLang="zh-CN" sz="1800" b="1" dirty="0">
                <a:effectLst/>
                <a:latin typeface="Calibri" panose="020F0502020204030204" pitchFamily="34" charset="0"/>
                <a:ea typeface="宋体" panose="02010600030101010101" pitchFamily="2" charset="-122"/>
                <a:cs typeface="Arial" panose="020B0604020202020204" pitchFamily="34" charset="0"/>
              </a:rPr>
              <a:t>Fig 2A.</a:t>
            </a:r>
            <a:r>
              <a:rPr lang="en-US" altLang="zh-CN" sz="1800" dirty="0">
                <a:effectLst/>
                <a:latin typeface="Calibri" panose="020F0502020204030204" pitchFamily="34" charset="0"/>
                <a:ea typeface="宋体" panose="02010600030101010101" pitchFamily="2" charset="-122"/>
                <a:cs typeface="Arial" panose="020B0604020202020204" pitchFamily="34" charset="0"/>
              </a:rPr>
              <a:t> Cell type proportions of tumor patients in the TCGA BRA cohort before excluding overrepresented cell types (top). </a:t>
            </a:r>
            <a:r>
              <a:rPr lang="en-US" altLang="zh-CN" sz="1800" b="1" dirty="0">
                <a:effectLst/>
                <a:latin typeface="Calibri" panose="020F0502020204030204" pitchFamily="34" charset="0"/>
                <a:ea typeface="宋体" panose="02010600030101010101" pitchFamily="2" charset="-122"/>
                <a:cs typeface="Arial" panose="020B0604020202020204" pitchFamily="34" charset="0"/>
              </a:rPr>
              <a:t>Fig 2B. </a:t>
            </a:r>
            <a:r>
              <a:rPr lang="en-US" altLang="zh-CN" sz="1800" dirty="0">
                <a:effectLst/>
                <a:latin typeface="Calibri" panose="020F0502020204030204" pitchFamily="34" charset="0"/>
                <a:ea typeface="宋体" panose="02010600030101010101" pitchFamily="2" charset="-122"/>
                <a:cs typeface="Arial" panose="020B0604020202020204" pitchFamily="34" charset="0"/>
              </a:rPr>
              <a:t>Cell type proportions in TCGA BRA cohort after excluding overrepresented cell types as stacked bar plots (middle) and violin plot (bottom). </a:t>
            </a:r>
            <a:endParaRPr lang="zh-CN" altLang="zh-CN" sz="1800" dirty="0">
              <a:effectLst/>
              <a:latin typeface="Calibri" panose="020F0502020204030204" pitchFamily="34" charset="0"/>
              <a:ea typeface="宋体" panose="02010600030101010101" pitchFamily="2" charset="-122"/>
              <a:cs typeface="Arial" panose="020B0604020202020204" pitchFamily="34" charset="0"/>
            </a:endParaRPr>
          </a:p>
        </p:txBody>
      </p:sp>
      <p:pic>
        <p:nvPicPr>
          <p:cNvPr id="35" name="图片 34">
            <a:extLst>
              <a:ext uri="{FF2B5EF4-FFF2-40B4-BE49-F238E27FC236}">
                <a16:creationId xmlns:a16="http://schemas.microsoft.com/office/drawing/2014/main" id="{615C5EF9-765D-D006-50A6-84E5B84246DB}"/>
              </a:ext>
            </a:extLst>
          </p:cNvPr>
          <p:cNvPicPr>
            <a:picLocks noChangeAspect="1"/>
          </p:cNvPicPr>
          <p:nvPr/>
        </p:nvPicPr>
        <p:blipFill>
          <a:blip r:embed="rId3"/>
          <a:stretch>
            <a:fillRect/>
          </a:stretch>
        </p:blipFill>
        <p:spPr>
          <a:xfrm>
            <a:off x="12118097" y="21567901"/>
            <a:ext cx="8795813" cy="3609512"/>
          </a:xfrm>
          <a:prstGeom prst="rect">
            <a:avLst/>
          </a:prstGeom>
        </p:spPr>
      </p:pic>
      <p:pic>
        <p:nvPicPr>
          <p:cNvPr id="32" name="图片 31">
            <a:extLst>
              <a:ext uri="{FF2B5EF4-FFF2-40B4-BE49-F238E27FC236}">
                <a16:creationId xmlns:a16="http://schemas.microsoft.com/office/drawing/2014/main" id="{719D14BD-34D3-0B17-7395-2A21752BEF3F}"/>
              </a:ext>
            </a:extLst>
          </p:cNvPr>
          <p:cNvPicPr>
            <a:picLocks noChangeAspect="1"/>
          </p:cNvPicPr>
          <p:nvPr/>
        </p:nvPicPr>
        <p:blipFill>
          <a:blip r:embed="rId4">
            <a:extLst>
              <a:ext uri="{28A0092B-C50C-407E-A947-70E740481C1C}">
                <a14:useLocalDpi xmlns:a14="http://schemas.microsoft.com/office/drawing/2010/main" val="0"/>
              </a:ext>
            </a:extLst>
          </a:blip>
          <a:srcRect r="892" b="2142"/>
          <a:stretch>
            <a:fillRect/>
          </a:stretch>
        </p:blipFill>
        <p:spPr>
          <a:xfrm>
            <a:off x="12127755" y="17863061"/>
            <a:ext cx="8788439" cy="3615698"/>
          </a:xfrm>
          <a:prstGeom prst="rect">
            <a:avLst/>
          </a:prstGeom>
          <a:ln w="9525">
            <a:solidFill>
              <a:schemeClr val="bg1"/>
            </a:solidFill>
            <a:prstDash val="solid"/>
          </a:ln>
        </p:spPr>
      </p:pic>
      <p:pic>
        <p:nvPicPr>
          <p:cNvPr id="6" name="Picture 5"/>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28634931"/>
            <a:ext cx="43891200" cy="4283467"/>
          </a:xfrm>
          <a:prstGeom prst="rect">
            <a:avLst/>
          </a:prstGeom>
          <a:ln>
            <a:noFill/>
          </a:ln>
          <a:effectLst>
            <a:outerShdw blurRad="292100" dist="139700" dir="2700000" algn="tl" rotWithShape="0">
              <a:srgbClr val="333333">
                <a:alpha val="65000"/>
              </a:srgbClr>
            </a:outerShdw>
          </a:effectLst>
        </p:spPr>
      </p:pic>
      <p:pic>
        <p:nvPicPr>
          <p:cNvPr id="37" name="Picture 36"/>
          <p:cNvPicPr/>
          <p:nvPr/>
        </p:nvPicPr>
        <p:blipFill>
          <a:blip r:embed="rId6">
            <a:grayscl/>
            <a:extLst>
              <a:ext uri="{BEBA8EAE-BF5A-486C-A8C5-ECC9F3942E4B}">
                <a14:imgProps xmlns:a14="http://schemas.microsoft.com/office/drawing/2010/main">
                  <a14:imgLayer r:embed="rId7">
                    <a14:imgEffect>
                      <a14:saturation sat="75000"/>
                    </a14:imgEffect>
                    <a14:imgEffect>
                      <a14:brightnessContrast contrast="-27000"/>
                    </a14:imgEffect>
                  </a14:imgLayer>
                </a14:imgProps>
              </a:ext>
              <a:ext uri="{28A0092B-C50C-407E-A947-70E740481C1C}">
                <a14:useLocalDpi xmlns:a14="http://schemas.microsoft.com/office/drawing/2010/main" val="0"/>
              </a:ext>
            </a:extLst>
          </a:blip>
          <a:stretch>
            <a:fillRect/>
          </a:stretch>
        </p:blipFill>
        <p:spPr>
          <a:xfrm>
            <a:off x="0" y="29353036"/>
            <a:ext cx="43891200" cy="3565366"/>
          </a:xfrm>
          <a:prstGeom prst="rect">
            <a:avLst/>
          </a:prstGeom>
          <a:effectLst/>
        </p:spPr>
      </p:pic>
      <p:sp>
        <p:nvSpPr>
          <p:cNvPr id="23" name="Text Placeholder 5">
            <a:extLst>
              <a:ext uri="{FF2B5EF4-FFF2-40B4-BE49-F238E27FC236}">
                <a16:creationId xmlns:a16="http://schemas.microsoft.com/office/drawing/2014/main" id="{8B06C1FF-F854-4F91-ABC7-AA41C714448B}"/>
              </a:ext>
            </a:extLst>
          </p:cNvPr>
          <p:cNvSpPr txBox="1"/>
          <p:nvPr/>
        </p:nvSpPr>
        <p:spPr>
          <a:xfrm>
            <a:off x="5926667" y="824120"/>
            <a:ext cx="36576000" cy="2937440"/>
          </a:xfrm>
          <a:prstGeom prst="rect">
            <a:avLst/>
          </a:prstGeom>
        </p:spPr>
        <p:txBody>
          <a:bodyPr lIns="0" tIns="0" rIns="0" bIns="0">
            <a:noAutofit/>
          </a:bodyPr>
          <a:lstStyle>
            <a:defPPr>
              <a:defRPr kern="1200"/>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8500" dirty="0">
                <a:solidFill>
                  <a:srgbClr val="505050"/>
                </a:solidFill>
                <a:latin typeface="Nunito Black" panose="00000A00000000000000" pitchFamily="2" charset="0"/>
              </a:rPr>
              <a:t>Insights into Breast Cancer from deconvolution of bulk RNA Sequencing Data</a:t>
            </a:r>
          </a:p>
        </p:txBody>
      </p:sp>
      <p:sp>
        <p:nvSpPr>
          <p:cNvPr id="24" name="Text Placeholder 5">
            <a:extLst>
              <a:ext uri="{FF2B5EF4-FFF2-40B4-BE49-F238E27FC236}">
                <a16:creationId xmlns:a16="http://schemas.microsoft.com/office/drawing/2014/main" id="{18E48679-06C4-48E4-8012-35973D02854F}"/>
              </a:ext>
            </a:extLst>
          </p:cNvPr>
          <p:cNvSpPr txBox="1"/>
          <p:nvPr/>
        </p:nvSpPr>
        <p:spPr>
          <a:xfrm>
            <a:off x="5926667" y="3965744"/>
            <a:ext cx="36576000" cy="1895904"/>
          </a:xfrm>
          <a:prstGeom prst="rect">
            <a:avLst/>
          </a:prstGeom>
        </p:spPr>
        <p:txBody>
          <a:bodyPr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5600" dirty="0">
                <a:solidFill>
                  <a:schemeClr val="tx1"/>
                </a:solidFill>
                <a:latin typeface="Open Sans" panose="020B0606030504020204" pitchFamily="34" charset="0"/>
                <a:ea typeface="Open Sans" panose="020B0606030504020204" pitchFamily="34" charset="0"/>
                <a:cs typeface="Open Sans" panose="020B0606030504020204" pitchFamily="34" charset="0"/>
              </a:rPr>
              <a:t>Yves Greatti</a:t>
            </a:r>
            <a:r>
              <a:rPr lang="en-US" sz="5600" baseline="30000" dirty="0">
                <a:solidFill>
                  <a:schemeClr val="tx1"/>
                </a:solidFill>
                <a:latin typeface="Open Sans" panose="020B0606030504020204" pitchFamily="34" charset="0"/>
                <a:ea typeface="Open Sans" panose="020B0606030504020204" pitchFamily="34" charset="0"/>
                <a:cs typeface="Open Sans" panose="020B0606030504020204" pitchFamily="34" charset="0"/>
              </a:rPr>
              <a:t>1</a:t>
            </a:r>
            <a:r>
              <a:rPr lang="en-US" sz="5600" dirty="0">
                <a:solidFill>
                  <a:schemeClr val="tx1"/>
                </a:solidFill>
                <a:latin typeface="Open Sans" panose="020B0606030504020204" pitchFamily="34" charset="0"/>
                <a:ea typeface="Open Sans" panose="020B0606030504020204" pitchFamily="34" charset="0"/>
                <a:cs typeface="Open Sans" panose="020B0606030504020204" pitchFamily="34" charset="0"/>
              </a:rPr>
              <a:t>, Reem Shamma</a:t>
            </a:r>
            <a:r>
              <a:rPr lang="en-US" sz="5600" baseline="30000" dirty="0">
                <a:solidFill>
                  <a:schemeClr val="tx1"/>
                </a:solidFill>
                <a:latin typeface="Open Sans" panose="020B0606030504020204" pitchFamily="34" charset="0"/>
                <a:ea typeface="Open Sans" panose="020B0606030504020204" pitchFamily="34" charset="0"/>
                <a:cs typeface="Open Sans" panose="020B0606030504020204" pitchFamily="34" charset="0"/>
              </a:rPr>
              <a:t>1</a:t>
            </a:r>
            <a:r>
              <a:rPr lang="en-US" sz="56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56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Lingzhu</a:t>
            </a:r>
            <a:r>
              <a:rPr lang="en-US" sz="5600" dirty="0">
                <a:solidFill>
                  <a:schemeClr val="tx1"/>
                </a:solidFill>
                <a:latin typeface="Open Sans" panose="020B0606030504020204" pitchFamily="34" charset="0"/>
                <a:ea typeface="Open Sans" panose="020B0606030504020204" pitchFamily="34" charset="0"/>
                <a:cs typeface="Open Sans" panose="020B0606030504020204" pitchFamily="34" charset="0"/>
              </a:rPr>
              <a:t> Shen</a:t>
            </a:r>
            <a:r>
              <a:rPr lang="en-US" sz="5600" baseline="30000" dirty="0">
                <a:solidFill>
                  <a:schemeClr val="tx1"/>
                </a:solidFill>
                <a:latin typeface="Open Sans" panose="020B0606030504020204" pitchFamily="34" charset="0"/>
                <a:ea typeface="Open Sans" panose="020B0606030504020204" pitchFamily="34" charset="0"/>
                <a:cs typeface="Open Sans" panose="020B0606030504020204" pitchFamily="34" charset="0"/>
              </a:rPr>
              <a:t>1</a:t>
            </a:r>
          </a:p>
          <a:p>
            <a:pPr algn="ctr">
              <a:defRPr/>
            </a:pPr>
            <a:r>
              <a:rPr lang="en-US" sz="5600" baseline="30000" dirty="0">
                <a:solidFill>
                  <a:schemeClr val="tx1"/>
                </a:solidFill>
                <a:latin typeface="Open Sans" panose="020B0606030504020204" pitchFamily="34" charset="0"/>
                <a:ea typeface="Open Sans" panose="020B0606030504020204" pitchFamily="34" charset="0"/>
                <a:cs typeface="Open Sans" panose="020B0606030504020204" pitchFamily="34" charset="0"/>
              </a:rPr>
              <a:t>1</a:t>
            </a:r>
            <a:r>
              <a:rPr lang="en-US" sz="5600" dirty="0">
                <a:solidFill>
                  <a:schemeClr val="tx1"/>
                </a:solidFill>
                <a:latin typeface="Open Sans" panose="020B0606030504020204" pitchFamily="34" charset="0"/>
                <a:ea typeface="Open Sans" panose="020B0606030504020204" pitchFamily="34" charset="0"/>
                <a:cs typeface="Open Sans" panose="020B0606030504020204" pitchFamily="34" charset="0"/>
              </a:rPr>
              <a:t>Johns Hopkins University, Department of Biomedical Engineering</a:t>
            </a:r>
          </a:p>
        </p:txBody>
      </p:sp>
      <p:sp>
        <p:nvSpPr>
          <p:cNvPr id="8" name="TextBox 19">
            <a:extLst>
              <a:ext uri="{FF2B5EF4-FFF2-40B4-BE49-F238E27FC236}">
                <a16:creationId xmlns:a16="http://schemas.microsoft.com/office/drawing/2014/main" id="{F560B628-793C-4DB4-85E9-B23859F8150D}"/>
              </a:ext>
            </a:extLst>
          </p:cNvPr>
          <p:cNvSpPr txBox="1">
            <a:spLocks noChangeArrowheads="1"/>
          </p:cNvSpPr>
          <p:nvPr/>
        </p:nvSpPr>
        <p:spPr bwMode="auto">
          <a:xfrm>
            <a:off x="816079" y="12528872"/>
            <a:ext cx="9601200" cy="7860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342900"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Bulk RNA sequencing cannot distinguish between different cell types or states, but single-cell RNA sequencing (</a:t>
            </a:r>
            <a:r>
              <a:rPr lang="en-US" dirty="0" err="1">
                <a:latin typeface="Open Sans" panose="020B0606030504020204" pitchFamily="34" charset="0"/>
                <a:ea typeface="Open Sans" panose="020B0606030504020204" pitchFamily="34" charset="0"/>
                <a:cs typeface="Open Sans" panose="020B0606030504020204" pitchFamily="34" charset="0"/>
              </a:rPr>
              <a:t>scRNA</a:t>
            </a:r>
            <a:r>
              <a:rPr lang="en-US" dirty="0">
                <a:latin typeface="Open Sans" panose="020B0606030504020204" pitchFamily="34" charset="0"/>
                <a:ea typeface="Open Sans" panose="020B0606030504020204" pitchFamily="34" charset="0"/>
                <a:cs typeface="Open Sans" panose="020B0606030504020204" pitchFamily="34" charset="0"/>
              </a:rPr>
              <a:t>-seq) can identify and profile the transcriptome of individual cells.</a:t>
            </a:r>
          </a:p>
          <a:p>
            <a:pPr marL="342900"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Cancer cells produce cytokines and chemokines that attract immune cells to the tumor microenvironment (TME). Tumor-infiltrating immune cells may physically destroy tumor cells, improving clinical prognosis, but persistent activation of the immune system can lead to chronic inflammation, promoting tumor growth.</a:t>
            </a:r>
          </a:p>
          <a:p>
            <a:pPr marL="342900"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Recent studies show that accounting for the heterogeneity of immune cell infiltration can result in more accurate tumor subtype predictions and survival analyses.</a:t>
            </a:r>
          </a:p>
          <a:p>
            <a:pPr marL="342900"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Breast cancer (BRCA) is highly variable in prognosis, and the TME's heterogeneity can significantly impact patient outcomes.</a:t>
            </a:r>
          </a:p>
          <a:p>
            <a:pPr marL="342900"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We identify the cells present within the TME of breast cancer: immune cells (monocytes, T-cells), myeloid cells (macrophages, monocytes), hormone sensing, basal, alveolar, fibroblast and vascular and lymphatic cells.</a:t>
            </a:r>
          </a:p>
          <a:p>
            <a:pPr marL="342900"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We build and fine-tune a decision-tree regression model to predict the ESTIMATE-immune score of the TCGA cohort from the cell type composition, and reveal the major cell type contributors of the immune response </a:t>
            </a:r>
          </a:p>
          <a:p>
            <a:pPr marL="342900"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From the cell proportions, we analyze the different cancer pathways underregulated or overregulated.</a:t>
            </a:r>
          </a:p>
          <a:p>
            <a:pPr marL="342900"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We assess the impact of specific cell types on the overall survival (OS) and disease-free survival (DFS) of cancer patients.</a:t>
            </a:r>
          </a:p>
        </p:txBody>
      </p:sp>
      <p:sp>
        <p:nvSpPr>
          <p:cNvPr id="10" name="TextBox 19">
            <a:extLst>
              <a:ext uri="{FF2B5EF4-FFF2-40B4-BE49-F238E27FC236}">
                <a16:creationId xmlns:a16="http://schemas.microsoft.com/office/drawing/2014/main" id="{D68661E8-80DB-4CA1-A78F-001C24445F49}"/>
              </a:ext>
            </a:extLst>
          </p:cNvPr>
          <p:cNvSpPr txBox="1">
            <a:spLocks noChangeArrowheads="1"/>
          </p:cNvSpPr>
          <p:nvPr/>
        </p:nvSpPr>
        <p:spPr bwMode="auto">
          <a:xfrm>
            <a:off x="11633200" y="7544516"/>
            <a:ext cx="9601200" cy="48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b="1" dirty="0">
                <a:latin typeface="Open Sans" panose="020B0606030504020204" pitchFamily="34" charset="0"/>
                <a:ea typeface="Open Sans" panose="020B0606030504020204" pitchFamily="34" charset="0"/>
                <a:cs typeface="Open Sans" panose="020B0606030504020204" pitchFamily="34" charset="0"/>
              </a:rPr>
              <a:t>Deconvolution of Immune Cells From RNA-Seq Data</a:t>
            </a:r>
          </a:p>
        </p:txBody>
      </p:sp>
      <p:sp>
        <p:nvSpPr>
          <p:cNvPr id="12" name="TextBox 19">
            <a:extLst>
              <a:ext uri="{FF2B5EF4-FFF2-40B4-BE49-F238E27FC236}">
                <a16:creationId xmlns:a16="http://schemas.microsoft.com/office/drawing/2014/main" id="{8D6A9697-6735-4458-9932-1912EDBC80E1}"/>
              </a:ext>
            </a:extLst>
          </p:cNvPr>
          <p:cNvSpPr txBox="1">
            <a:spLocks noChangeArrowheads="1"/>
          </p:cNvSpPr>
          <p:nvPr/>
        </p:nvSpPr>
        <p:spPr bwMode="auto">
          <a:xfrm>
            <a:off x="22529326" y="19957963"/>
            <a:ext cx="9264073" cy="444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200" b="1" dirty="0">
                <a:latin typeface="Open Sans" panose="020B0606030504020204" pitchFamily="34" charset="0"/>
                <a:ea typeface="Open Sans" panose="020B0606030504020204" pitchFamily="34" charset="0"/>
                <a:cs typeface="Open Sans" panose="020B0606030504020204" pitchFamily="34" charset="0"/>
              </a:rPr>
              <a:t>Pathway Analysis across cell types in normal and BRCA patients</a:t>
            </a:r>
          </a:p>
        </p:txBody>
      </p:sp>
      <p:sp>
        <p:nvSpPr>
          <p:cNvPr id="14" name="TextBox 19">
            <a:extLst>
              <a:ext uri="{FF2B5EF4-FFF2-40B4-BE49-F238E27FC236}">
                <a16:creationId xmlns:a16="http://schemas.microsoft.com/office/drawing/2014/main" id="{205598EE-67BA-4AB1-BA0E-3EB1F09EE282}"/>
              </a:ext>
            </a:extLst>
          </p:cNvPr>
          <p:cNvSpPr txBox="1">
            <a:spLocks noChangeArrowheads="1"/>
          </p:cNvSpPr>
          <p:nvPr/>
        </p:nvSpPr>
        <p:spPr bwMode="auto">
          <a:xfrm>
            <a:off x="33473920" y="21068901"/>
            <a:ext cx="9601200" cy="4813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dirty="0">
                <a:latin typeface="Open Sans" panose="020B0606030504020204" pitchFamily="34" charset="0"/>
                <a:ea typeface="Open Sans" panose="020B0606030504020204" pitchFamily="34" charset="0"/>
                <a:cs typeface="Open Sans" panose="020B0606030504020204" pitchFamily="34" charset="0"/>
              </a:rPr>
              <a:t>Our study utilized a deconvolution algorithm to analyze bulk RNA-seq data from the TCGA BRCA cohort and identified cell-type-specific gene expression signatures associated with patient survival. We observed that HS, BA, and AV cells are the most populous cell types in normal vs. control individuals, while the relative proportion of immune cells increases in BRCA patients. Cycling T-cells and macrophages are the predominant immune cell types in BRCA tumors. Pathway analysis reveals significant upregulation of the TGF-β pathway across nearly all immune cell types. Our survival analysis showed conflicting results, suggesting opposing roles of the immune system in tumor development. Overall, our study provides insights into the heterogeneous population of cell types and subtypes present in breast tumors, informs their potential roles in cancer-related pathways, and highlights the need for further research into the complex interactions between immune cells and cancer cells in the TME.</a:t>
            </a:r>
          </a:p>
        </p:txBody>
      </p:sp>
      <p:sp>
        <p:nvSpPr>
          <p:cNvPr id="16" name="TextBox 19">
            <a:extLst>
              <a:ext uri="{FF2B5EF4-FFF2-40B4-BE49-F238E27FC236}">
                <a16:creationId xmlns:a16="http://schemas.microsoft.com/office/drawing/2014/main" id="{C11F0107-A4C2-482F-A296-7F89EA4AD2FB}"/>
              </a:ext>
            </a:extLst>
          </p:cNvPr>
          <p:cNvSpPr txBox="1">
            <a:spLocks noChangeArrowheads="1"/>
          </p:cNvSpPr>
          <p:nvPr/>
        </p:nvSpPr>
        <p:spPr bwMode="auto">
          <a:xfrm>
            <a:off x="816079" y="21337638"/>
            <a:ext cx="9601200" cy="8669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342900"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TCGA-BRCA project consists of data from 1,111 cancer patients and 113 disease-free control patients. Data were collected using </a:t>
            </a:r>
            <a:r>
              <a:rPr lang="en-US" dirty="0" err="1">
                <a:latin typeface="Open Sans" panose="020B0606030504020204" pitchFamily="34" charset="0"/>
                <a:ea typeface="Open Sans" panose="020B0606030504020204" pitchFamily="34" charset="0"/>
                <a:cs typeface="Open Sans" panose="020B0606030504020204" pitchFamily="34" charset="0"/>
              </a:rPr>
              <a:t>TCGAbiolinks</a:t>
            </a:r>
            <a:r>
              <a:rPr lang="en-US" dirty="0">
                <a:latin typeface="Open Sans" panose="020B0606030504020204" pitchFamily="34" charset="0"/>
                <a:ea typeface="Open Sans" panose="020B0606030504020204" pitchFamily="34" charset="0"/>
                <a:cs typeface="Open Sans" panose="020B0606030504020204" pitchFamily="34" charset="0"/>
              </a:rPr>
              <a:t> and </a:t>
            </a:r>
            <a:r>
              <a:rPr lang="en-US" dirty="0" err="1">
                <a:latin typeface="Open Sans" panose="020B0606030504020204" pitchFamily="34" charset="0"/>
                <a:ea typeface="Open Sans" panose="020B0606030504020204" pitchFamily="34" charset="0"/>
                <a:cs typeface="Open Sans" panose="020B0606030504020204" pitchFamily="34" charset="0"/>
              </a:rPr>
              <a:t>TCGAWorkflow</a:t>
            </a:r>
            <a:r>
              <a:rPr lang="en-US" dirty="0">
                <a:latin typeface="Open Sans" panose="020B0606030504020204" pitchFamily="34" charset="0"/>
                <a:ea typeface="Open Sans" panose="020B0606030504020204" pitchFamily="34" charset="0"/>
                <a:cs typeface="Open Sans" panose="020B0606030504020204" pitchFamily="34" charset="0"/>
              </a:rPr>
              <a:t> packages.</a:t>
            </a:r>
          </a:p>
          <a:p>
            <a:pPr marL="342900"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Two </a:t>
            </a:r>
            <a:r>
              <a:rPr lang="en-US" dirty="0" err="1">
                <a:latin typeface="Open Sans" panose="020B0606030504020204" pitchFamily="34" charset="0"/>
                <a:ea typeface="Open Sans" panose="020B0606030504020204" pitchFamily="34" charset="0"/>
                <a:cs typeface="Open Sans" panose="020B0606030504020204" pitchFamily="34" charset="0"/>
              </a:rPr>
              <a:t>scRNA</a:t>
            </a:r>
            <a:r>
              <a:rPr lang="en-US" dirty="0">
                <a:latin typeface="Open Sans" panose="020B0606030504020204" pitchFamily="34" charset="0"/>
                <a:ea typeface="Open Sans" panose="020B0606030504020204" pitchFamily="34" charset="0"/>
                <a:cs typeface="Open Sans" panose="020B0606030504020204" pitchFamily="34" charset="0"/>
              </a:rPr>
              <a:t>-seq datasets: </a:t>
            </a:r>
          </a:p>
          <a:p>
            <a:pPr marL="720000" lvl="1" indent="-342900" algn="just">
              <a:lnSpc>
                <a:spcPct val="110000"/>
              </a:lnSpc>
              <a:buBlip>
                <a:blip r:embed="rId8"/>
              </a:buBlip>
            </a:pPr>
            <a:r>
              <a:rPr lang="en-US" dirty="0">
                <a:latin typeface="Open Sans" panose="020B0606030504020204" pitchFamily="34" charset="0"/>
                <a:ea typeface="Open Sans" panose="020B0606030504020204" pitchFamily="34" charset="0"/>
                <a:cs typeface="Open Sans" panose="020B0606030504020204" pitchFamily="34" charset="0"/>
              </a:rPr>
              <a:t>GSE176078</a:t>
            </a:r>
            <a:r>
              <a:rPr lang="en-US" altLang="zh-CN" baseline="30000" dirty="0">
                <a:latin typeface="Open Sans" panose="020B0606030504020204" pitchFamily="34" charset="0"/>
                <a:ea typeface="Open Sans" panose="020B0606030504020204" pitchFamily="34" charset="0"/>
                <a:cs typeface="Open Sans" panose="020B0606030504020204" pitchFamily="34" charset="0"/>
              </a:rPr>
              <a:t>1</a:t>
            </a:r>
            <a:r>
              <a:rPr lang="en-US" dirty="0">
                <a:latin typeface="Open Sans" panose="020B0606030504020204" pitchFamily="34" charset="0"/>
                <a:ea typeface="Open Sans" panose="020B0606030504020204" pitchFamily="34" charset="0"/>
                <a:cs typeface="Open Sans" panose="020B0606030504020204" pitchFamily="34" charset="0"/>
              </a:rPr>
              <a:t>: 52 patients, 430,000 cells and different breast cancer subtypes (4 TNBCs, 4 BRCA1 TNBCs, 6 HER+ tumors) ​</a:t>
            </a:r>
          </a:p>
          <a:p>
            <a:pPr marL="720000" lvl="1" indent="-342900" algn="just">
              <a:lnSpc>
                <a:spcPct val="110000"/>
              </a:lnSpc>
              <a:buBlip>
                <a:blip r:embed="rId8"/>
              </a:buBlip>
            </a:pPr>
            <a:r>
              <a:rPr lang="en-US" dirty="0">
                <a:latin typeface="Open Sans" panose="020B0606030504020204" pitchFamily="34" charset="0"/>
                <a:ea typeface="Open Sans" panose="020B0606030504020204" pitchFamily="34" charset="0"/>
                <a:cs typeface="Open Sans" panose="020B0606030504020204" pitchFamily="34" charset="0"/>
              </a:rPr>
              <a:t>GSE161529</a:t>
            </a:r>
            <a:r>
              <a:rPr lang="en-US" altLang="zh-CN" baseline="30000" dirty="0">
                <a:latin typeface="Open Sans" panose="020B0606030504020204" pitchFamily="34" charset="0"/>
                <a:ea typeface="Open Sans" panose="020B0606030504020204" pitchFamily="34" charset="0"/>
                <a:cs typeface="Open Sans" panose="020B0606030504020204" pitchFamily="34" charset="0"/>
              </a:rPr>
              <a:t>2</a:t>
            </a:r>
            <a:r>
              <a:rPr lang="en-US" dirty="0">
                <a:latin typeface="Open Sans" panose="020B0606030504020204" pitchFamily="34" charset="0"/>
                <a:ea typeface="Open Sans" panose="020B0606030504020204" pitchFamily="34" charset="0"/>
                <a:cs typeface="Open Sans" panose="020B0606030504020204" pitchFamily="34" charset="0"/>
              </a:rPr>
              <a:t>: 26 primary tumors from three major subtypes of breast cancer (11 ER+, 5 HER2+, and 10 TNBC), 9 major cell types, 49 cell subtypes identified and normal tissue</a:t>
            </a:r>
          </a:p>
          <a:p>
            <a:pPr marL="0" lvl="1"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 Estimate the proportions of different immune cell subpopulations:</a:t>
            </a:r>
          </a:p>
          <a:p>
            <a:pPr marL="720000" lvl="1" indent="-342900" algn="just">
              <a:lnSpc>
                <a:spcPct val="110000"/>
              </a:lnSpc>
              <a:buBlip>
                <a:blip r:embed="rId8"/>
              </a:buBlip>
            </a:pPr>
            <a:r>
              <a:rPr lang="en-US" dirty="0" err="1">
                <a:latin typeface="Open Sans" panose="020B0606030504020204" pitchFamily="34" charset="0"/>
                <a:ea typeface="Open Sans" panose="020B0606030504020204" pitchFamily="34" charset="0"/>
                <a:cs typeface="Open Sans" panose="020B0606030504020204" pitchFamily="34" charset="0"/>
              </a:rPr>
              <a:t>MUlti</a:t>
            </a:r>
            <a:r>
              <a:rPr lang="en-US" dirty="0">
                <a:latin typeface="Open Sans" panose="020B0606030504020204" pitchFamily="34" charset="0"/>
                <a:ea typeface="Open Sans" panose="020B0606030504020204" pitchFamily="34" charset="0"/>
                <a:cs typeface="Open Sans" panose="020B0606030504020204" pitchFamily="34" charset="0"/>
              </a:rPr>
              <a:t>-Subject </a:t>
            </a:r>
            <a:r>
              <a:rPr lang="en-US" dirty="0" err="1">
                <a:latin typeface="Open Sans" panose="020B0606030504020204" pitchFamily="34" charset="0"/>
                <a:ea typeface="Open Sans" panose="020B0606030504020204" pitchFamily="34" charset="0"/>
                <a:cs typeface="Open Sans" panose="020B0606030504020204" pitchFamily="34" charset="0"/>
              </a:rPr>
              <a:t>SIngle</a:t>
            </a:r>
            <a:r>
              <a:rPr lang="en-US" dirty="0">
                <a:latin typeface="Open Sans" panose="020B0606030504020204" pitchFamily="34" charset="0"/>
                <a:ea typeface="Open Sans" panose="020B0606030504020204" pitchFamily="34" charset="0"/>
                <a:cs typeface="Open Sans" panose="020B0606030504020204" pitchFamily="34" charset="0"/>
              </a:rPr>
              <a:t> Cell (MUSiC2)</a:t>
            </a:r>
            <a:r>
              <a:rPr lang="en-US" baseline="30000" dirty="0">
                <a:latin typeface="Open Sans" panose="020B0606030504020204" pitchFamily="34" charset="0"/>
                <a:ea typeface="Open Sans" panose="020B0606030504020204" pitchFamily="34" charset="0"/>
                <a:cs typeface="Open Sans" panose="020B0606030504020204" pitchFamily="34" charset="0"/>
              </a:rPr>
              <a:t>3</a:t>
            </a:r>
            <a:r>
              <a:rPr lang="en-US" dirty="0">
                <a:latin typeface="Open Sans" panose="020B0606030504020204" pitchFamily="34" charset="0"/>
                <a:ea typeface="Open Sans" panose="020B0606030504020204" pitchFamily="34" charset="0"/>
                <a:cs typeface="Open Sans" panose="020B0606030504020204" pitchFamily="34" charset="0"/>
              </a:rPr>
              <a:t>: use </a:t>
            </a:r>
            <a:r>
              <a:rPr lang="en-US" dirty="0" err="1">
                <a:latin typeface="Open Sans" panose="020B0606030504020204" pitchFamily="34" charset="0"/>
                <a:ea typeface="Open Sans" panose="020B0606030504020204" pitchFamily="34" charset="0"/>
                <a:cs typeface="Open Sans" panose="020B0606030504020204" pitchFamily="34" charset="0"/>
              </a:rPr>
              <a:t>scRNA</a:t>
            </a:r>
            <a:r>
              <a:rPr lang="en-US" dirty="0">
                <a:latin typeface="Open Sans" panose="020B0606030504020204" pitchFamily="34" charset="0"/>
                <a:ea typeface="Open Sans" panose="020B0606030504020204" pitchFamily="34" charset="0"/>
                <a:cs typeface="Open Sans" panose="020B0606030504020204" pitchFamily="34" charset="0"/>
              </a:rPr>
              <a:t>-seq data to deconvolute the bulk RNA seq data</a:t>
            </a:r>
          </a:p>
          <a:p>
            <a:pPr marL="342900" lvl="1"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Determine the impact of various immune cell types on the immune response</a:t>
            </a:r>
          </a:p>
          <a:p>
            <a:pPr marL="720000" lvl="1" indent="-342900" algn="just">
              <a:lnSpc>
                <a:spcPct val="110000"/>
              </a:lnSpc>
              <a:buBlip>
                <a:blip r:embed="rId8"/>
              </a:buBlip>
            </a:pPr>
            <a:r>
              <a:rPr lang="en-US" dirty="0">
                <a:latin typeface="Open Sans" panose="020B0606030504020204" pitchFamily="34" charset="0"/>
                <a:ea typeface="Open Sans" panose="020B0606030504020204" pitchFamily="34" charset="0"/>
                <a:cs typeface="Open Sans" panose="020B0606030504020204" pitchFamily="34" charset="0"/>
              </a:rPr>
              <a:t>XGBoost using ESTIMATE immune score​ (75%</a:t>
            </a:r>
            <a:r>
              <a:rPr lang="zh-CN" altLang="en-US" dirty="0">
                <a:latin typeface="Open Sans" panose="020B0606030504020204" pitchFamily="34" charset="0"/>
                <a:ea typeface="Open Sans" panose="020B0606030504020204" pitchFamily="34" charset="0"/>
                <a:cs typeface="Open Sans" panose="020B0606030504020204" pitchFamily="34" charset="0"/>
              </a:rPr>
              <a:t> </a:t>
            </a:r>
            <a:r>
              <a:rPr lang="en-US" altLang="zh-CN" dirty="0">
                <a:latin typeface="Open Sans" panose="020B0606030504020204" pitchFamily="34" charset="0"/>
                <a:ea typeface="Open Sans" panose="020B0606030504020204" pitchFamily="34" charset="0"/>
                <a:cs typeface="Open Sans" panose="020B0606030504020204" pitchFamily="34" charset="0"/>
              </a:rPr>
              <a:t>for</a:t>
            </a:r>
            <a:r>
              <a:rPr lang="zh-CN" altLang="en-US" dirty="0">
                <a:latin typeface="Open Sans" panose="020B0606030504020204" pitchFamily="34" charset="0"/>
                <a:ea typeface="Open Sans" panose="020B0606030504020204" pitchFamily="34" charset="0"/>
                <a:cs typeface="Open Sans" panose="020B0606030504020204" pitchFamily="34" charset="0"/>
              </a:rPr>
              <a:t> </a:t>
            </a:r>
            <a:r>
              <a:rPr lang="en-US" altLang="zh-CN" dirty="0">
                <a:latin typeface="Open Sans" panose="020B0606030504020204" pitchFamily="34" charset="0"/>
                <a:ea typeface="Open Sans" panose="020B0606030504020204" pitchFamily="34" charset="0"/>
                <a:cs typeface="Open Sans" panose="020B0606030504020204" pitchFamily="34" charset="0"/>
              </a:rPr>
              <a:t>train,</a:t>
            </a:r>
            <a:r>
              <a:rPr lang="zh-CN" altLang="en-US" dirty="0">
                <a:latin typeface="Open Sans" panose="020B0606030504020204" pitchFamily="34" charset="0"/>
                <a:ea typeface="Open Sans" panose="020B0606030504020204" pitchFamily="34" charset="0"/>
                <a:cs typeface="Open Sans" panose="020B0606030504020204" pitchFamily="34" charset="0"/>
              </a:rPr>
              <a:t> </a:t>
            </a:r>
            <a:r>
              <a:rPr lang="en-US" altLang="zh-CN" dirty="0">
                <a:latin typeface="Open Sans" panose="020B0606030504020204" pitchFamily="34" charset="0"/>
                <a:ea typeface="Open Sans" panose="020B0606030504020204" pitchFamily="34" charset="0"/>
                <a:cs typeface="Open Sans" panose="020B0606030504020204" pitchFamily="34" charset="0"/>
              </a:rPr>
              <a:t>25%</a:t>
            </a:r>
            <a:r>
              <a:rPr lang="zh-CN" altLang="en-US" dirty="0">
                <a:latin typeface="Open Sans" panose="020B0606030504020204" pitchFamily="34" charset="0"/>
                <a:ea typeface="Open Sans" panose="020B0606030504020204" pitchFamily="34" charset="0"/>
                <a:cs typeface="Open Sans" panose="020B0606030504020204" pitchFamily="34" charset="0"/>
              </a:rPr>
              <a:t> </a:t>
            </a:r>
            <a:r>
              <a:rPr lang="en-US" altLang="zh-CN" dirty="0">
                <a:latin typeface="Open Sans" panose="020B0606030504020204" pitchFamily="34" charset="0"/>
                <a:ea typeface="Open Sans" panose="020B0606030504020204" pitchFamily="34" charset="0"/>
                <a:cs typeface="Open Sans" panose="020B0606030504020204" pitchFamily="34" charset="0"/>
              </a:rPr>
              <a:t>for</a:t>
            </a:r>
            <a:r>
              <a:rPr lang="zh-CN" altLang="en-US" dirty="0">
                <a:latin typeface="Open Sans" panose="020B0606030504020204" pitchFamily="34" charset="0"/>
                <a:ea typeface="Open Sans" panose="020B0606030504020204" pitchFamily="34" charset="0"/>
                <a:cs typeface="Open Sans" panose="020B0606030504020204" pitchFamily="34" charset="0"/>
              </a:rPr>
              <a:t> </a:t>
            </a:r>
            <a:r>
              <a:rPr lang="en-US" altLang="zh-CN" dirty="0">
                <a:latin typeface="Open Sans" panose="020B0606030504020204" pitchFamily="34" charset="0"/>
                <a:ea typeface="Open Sans" panose="020B0606030504020204" pitchFamily="34" charset="0"/>
                <a:cs typeface="Open Sans" panose="020B0606030504020204" pitchFamily="34" charset="0"/>
              </a:rPr>
              <a:t>test)</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lvl="1"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Identify oncogenes from the estimated cell proportions:    </a:t>
            </a:r>
          </a:p>
          <a:p>
            <a:pPr marL="720000" lvl="1" indent="-342900" algn="just">
              <a:lnSpc>
                <a:spcPct val="110000"/>
              </a:lnSpc>
              <a:buBlip>
                <a:blip r:embed="rId8"/>
              </a:buBlip>
            </a:pPr>
            <a:r>
              <a:rPr lang="en-US" dirty="0">
                <a:latin typeface="Open Sans" panose="020B0606030504020204" pitchFamily="34" charset="0"/>
                <a:ea typeface="Open Sans" panose="020B0606030504020204" pitchFamily="34" charset="0"/>
                <a:cs typeface="Open Sans" panose="020B0606030504020204" pitchFamily="34" charset="0"/>
              </a:rPr>
              <a:t>PROGENy:  gene set enrichment analysis (GSEA) and pathway analysis</a:t>
            </a:r>
            <a:endParaRPr lang="en-US" altLang="zh-CN" dirty="0">
              <a:latin typeface="Open Sans" panose="020B0606030504020204" pitchFamily="34" charset="0"/>
              <a:ea typeface="Open Sans" panose="020B0606030504020204" pitchFamily="34" charset="0"/>
              <a:cs typeface="Open Sans" panose="020B0606030504020204" pitchFamily="34" charset="0"/>
            </a:endParaRPr>
          </a:p>
          <a:p>
            <a:pPr marL="720000" lvl="1" indent="-342900" algn="just">
              <a:lnSpc>
                <a:spcPct val="110000"/>
              </a:lnSpc>
              <a:buBlip>
                <a:blip r:embed="rId8"/>
              </a:buBlip>
            </a:pPr>
            <a:r>
              <a:rPr lang="en-US" altLang="zh-CN" dirty="0">
                <a:latin typeface="Open Sans" panose="020B0606030504020204" pitchFamily="34" charset="0"/>
                <a:ea typeface="Open Sans" panose="020B0606030504020204" pitchFamily="34" charset="0"/>
                <a:cs typeface="Open Sans" panose="020B0606030504020204" pitchFamily="34" charset="0"/>
              </a:rPr>
              <a:t>Decoupler: predicts the activity of transcription factors and pathways within a sample population</a:t>
            </a:r>
          </a:p>
          <a:p>
            <a:pPr marL="342900" lvl="1" indent="-342900" algn="just">
              <a:lnSpc>
                <a:spcPct val="110000"/>
              </a:lnSpc>
              <a:buFont typeface="Wingdings" panose="05000000000000000000" pitchFamily="2" charset="2"/>
              <a:buChar char="l"/>
            </a:pPr>
            <a:r>
              <a:rPr lang="en-US" dirty="0">
                <a:latin typeface="Open Sans" panose="020B0606030504020204" pitchFamily="34" charset="0"/>
                <a:ea typeface="Open Sans" panose="020B0606030504020204" pitchFamily="34" charset="0"/>
                <a:cs typeface="Open Sans" panose="020B0606030504020204" pitchFamily="34" charset="0"/>
              </a:rPr>
              <a:t>Investigate the potential correlation between cellular fractions and clinical outcomes:</a:t>
            </a:r>
          </a:p>
          <a:p>
            <a:pPr marL="720000" lvl="1" indent="-342900" algn="just">
              <a:lnSpc>
                <a:spcPct val="110000"/>
              </a:lnSpc>
              <a:buBlip>
                <a:blip r:embed="rId8"/>
              </a:buBlip>
            </a:pPr>
            <a:r>
              <a:rPr lang="en-US" dirty="0">
                <a:latin typeface="Open Sans" panose="020B0606030504020204" pitchFamily="34" charset="0"/>
                <a:ea typeface="Open Sans" panose="020B0606030504020204" pitchFamily="34" charset="0"/>
                <a:cs typeface="Open Sans" panose="020B0606030504020204" pitchFamily="34" charset="0"/>
              </a:rPr>
              <a:t>Kaplan-Meier survival analysis with log-rank test</a:t>
            </a:r>
          </a:p>
          <a:p>
            <a:pPr marL="720000" lvl="1" indent="-342900" algn="just">
              <a:lnSpc>
                <a:spcPct val="110000"/>
              </a:lnSpc>
              <a:buBlip>
                <a:blip r:embed="rId8"/>
              </a:buBlip>
            </a:pPr>
            <a:r>
              <a:rPr lang="en-US" dirty="0">
                <a:latin typeface="Open Sans" panose="020B0606030504020204" pitchFamily="34" charset="0"/>
                <a:ea typeface="Open Sans" panose="020B0606030504020204" pitchFamily="34" charset="0"/>
                <a:cs typeface="Open Sans" panose="020B0606030504020204" pitchFamily="34" charset="0"/>
              </a:rPr>
              <a:t>Hazard ratios from Cox proportional hazards regression models</a:t>
            </a:r>
          </a:p>
          <a:p>
            <a:pPr marL="342900" lvl="1" indent="-342900" algn="just">
              <a:lnSpc>
                <a:spcPct val="110000"/>
              </a:lnSpc>
              <a:buFont typeface="Wingdings" panose="05000000000000000000" pitchFamily="2" charset="2"/>
              <a:buChar char="l"/>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marL="342900" lvl="1" indent="-342900" algn="just">
              <a:lnSpc>
                <a:spcPct val="110000"/>
              </a:lnSpc>
              <a:buFont typeface="Wingdings" panose="05000000000000000000" pitchFamily="2" charset="2"/>
              <a:buChar char="l"/>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9">
            <a:extLst>
              <a:ext uri="{FF2B5EF4-FFF2-40B4-BE49-F238E27FC236}">
                <a16:creationId xmlns:a16="http://schemas.microsoft.com/office/drawing/2014/main" id="{3D668686-315E-4733-AA3D-4CD19EDF9050}"/>
              </a:ext>
            </a:extLst>
          </p:cNvPr>
          <p:cNvSpPr txBox="1">
            <a:spLocks noChangeArrowheads="1"/>
          </p:cNvSpPr>
          <p:nvPr/>
        </p:nvSpPr>
        <p:spPr bwMode="auto">
          <a:xfrm>
            <a:off x="33473920" y="26946591"/>
            <a:ext cx="9601200" cy="2449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1400" baseline="30000" dirty="0">
                <a:latin typeface="Open Sans" panose="020B0606030504020204" pitchFamily="34" charset="0"/>
                <a:ea typeface="Open Sans" panose="020B0606030504020204" pitchFamily="34" charset="0"/>
                <a:cs typeface="Open Sans" panose="020B0606030504020204" pitchFamily="34" charset="0"/>
              </a:rPr>
              <a:t>1</a:t>
            </a:r>
            <a:r>
              <a:rPr lang="en-US" sz="1400" dirty="0">
                <a:latin typeface="Open Sans" panose="020B0606030504020204" pitchFamily="34" charset="0"/>
                <a:ea typeface="Open Sans" panose="020B0606030504020204" pitchFamily="34" charset="0"/>
                <a:cs typeface="Open Sans" panose="020B0606030504020204" pitchFamily="34" charset="0"/>
              </a:rPr>
              <a:t>Fan, J., </a:t>
            </a:r>
            <a:r>
              <a:rPr lang="en-US" sz="1400" dirty="0" err="1">
                <a:latin typeface="Open Sans" panose="020B0606030504020204" pitchFamily="34" charset="0"/>
                <a:ea typeface="Open Sans" panose="020B0606030504020204" pitchFamily="34" charset="0"/>
                <a:cs typeface="Open Sans" panose="020B0606030504020204" pitchFamily="34" charset="0"/>
              </a:rPr>
              <a:t>Lyu</a:t>
            </a:r>
            <a:r>
              <a:rPr lang="en-US" sz="1400" dirty="0">
                <a:latin typeface="Open Sans" panose="020B0606030504020204" pitchFamily="34" charset="0"/>
                <a:ea typeface="Open Sans" panose="020B0606030504020204" pitchFamily="34" charset="0"/>
                <a:cs typeface="Open Sans" panose="020B0606030504020204" pitchFamily="34" charset="0"/>
              </a:rPr>
              <a:t>, Y., Zhang, Q., Wang, X., Li, M., &amp; Xiao, R. (2022). MuSiC2: cell-type deconvolution for multi-condition bulk RNA-seq data. Briefings in bioinformatics, 23(6), bbac430. https://doi.org/10.1093/bib/bbac430</a:t>
            </a:r>
          </a:p>
          <a:p>
            <a:pPr algn="just">
              <a:lnSpc>
                <a:spcPct val="110000"/>
              </a:lnSpc>
            </a:pPr>
            <a:r>
              <a:rPr lang="en-US" sz="1400" baseline="30000" dirty="0">
                <a:latin typeface="Open Sans" panose="020B0606030504020204" pitchFamily="34" charset="0"/>
                <a:ea typeface="Open Sans" panose="020B0606030504020204" pitchFamily="34" charset="0"/>
                <a:cs typeface="Open Sans" panose="020B0606030504020204" pitchFamily="34" charset="0"/>
              </a:rPr>
              <a:t>2</a:t>
            </a:r>
            <a:r>
              <a:rPr lang="en-US" sz="1400" dirty="0">
                <a:latin typeface="Open Sans" panose="020B0606030504020204" pitchFamily="34" charset="0"/>
                <a:ea typeface="Open Sans" panose="020B0606030504020204" pitchFamily="34" charset="0"/>
                <a:cs typeface="Open Sans" panose="020B0606030504020204" pitchFamily="34" charset="0"/>
              </a:rPr>
              <a:t>Wu, S. Z., Al-</a:t>
            </a:r>
            <a:r>
              <a:rPr lang="en-US" sz="1400" dirty="0" err="1">
                <a:latin typeface="Open Sans" panose="020B0606030504020204" pitchFamily="34" charset="0"/>
                <a:ea typeface="Open Sans" panose="020B0606030504020204" pitchFamily="34" charset="0"/>
                <a:cs typeface="Open Sans" panose="020B0606030504020204" pitchFamily="34" charset="0"/>
              </a:rPr>
              <a:t>Eryani</a:t>
            </a:r>
            <a:r>
              <a:rPr lang="en-US" sz="1400" dirty="0">
                <a:latin typeface="Open Sans" panose="020B0606030504020204" pitchFamily="34" charset="0"/>
                <a:ea typeface="Open Sans" panose="020B0606030504020204" pitchFamily="34" charset="0"/>
                <a:cs typeface="Open Sans" panose="020B0606030504020204" pitchFamily="34" charset="0"/>
              </a:rPr>
              <a:t>, G., </a:t>
            </a:r>
            <a:r>
              <a:rPr lang="en-US" sz="1400" dirty="0" err="1">
                <a:latin typeface="Open Sans" panose="020B0606030504020204" pitchFamily="34" charset="0"/>
                <a:ea typeface="Open Sans" panose="020B0606030504020204" pitchFamily="34" charset="0"/>
                <a:cs typeface="Open Sans" panose="020B0606030504020204" pitchFamily="34" charset="0"/>
              </a:rPr>
              <a:t>Roden</a:t>
            </a:r>
            <a:r>
              <a:rPr lang="en-US" sz="1400" dirty="0">
                <a:latin typeface="Open Sans" panose="020B0606030504020204" pitchFamily="34" charset="0"/>
                <a:ea typeface="Open Sans" panose="020B0606030504020204" pitchFamily="34" charset="0"/>
                <a:cs typeface="Open Sans" panose="020B0606030504020204" pitchFamily="34" charset="0"/>
              </a:rPr>
              <a:t>, D. L., </a:t>
            </a:r>
            <a:r>
              <a:rPr lang="en-US" sz="1400" dirty="0" err="1">
                <a:latin typeface="Open Sans" panose="020B0606030504020204" pitchFamily="34" charset="0"/>
                <a:ea typeface="Open Sans" panose="020B0606030504020204" pitchFamily="34" charset="0"/>
                <a:cs typeface="Open Sans" panose="020B0606030504020204" pitchFamily="34" charset="0"/>
              </a:rPr>
              <a:t>Junankar</a:t>
            </a:r>
            <a:r>
              <a:rPr lang="en-US" sz="1400" dirty="0">
                <a:latin typeface="Open Sans" panose="020B0606030504020204" pitchFamily="34" charset="0"/>
                <a:ea typeface="Open Sans" panose="020B0606030504020204" pitchFamily="34" charset="0"/>
                <a:cs typeface="Open Sans" panose="020B0606030504020204" pitchFamily="34" charset="0"/>
              </a:rPr>
              <a:t>, S., Harvey, K., Andersson, A., </a:t>
            </a:r>
            <a:r>
              <a:rPr lang="en-US" sz="1400" dirty="0" err="1">
                <a:latin typeface="Open Sans" panose="020B0606030504020204" pitchFamily="34" charset="0"/>
                <a:ea typeface="Open Sans" panose="020B0606030504020204" pitchFamily="34" charset="0"/>
                <a:cs typeface="Open Sans" panose="020B0606030504020204" pitchFamily="34" charset="0"/>
              </a:rPr>
              <a:t>Thennavan</a:t>
            </a:r>
            <a:r>
              <a:rPr lang="en-US" sz="1400" dirty="0">
                <a:latin typeface="Open Sans" panose="020B0606030504020204" pitchFamily="34" charset="0"/>
                <a:ea typeface="Open Sans" panose="020B0606030504020204" pitchFamily="34" charset="0"/>
                <a:cs typeface="Open Sans" panose="020B0606030504020204" pitchFamily="34" charset="0"/>
              </a:rPr>
              <a:t>, A., Wang, C., </a:t>
            </a:r>
            <a:r>
              <a:rPr lang="en-US" sz="1400" dirty="0" err="1">
                <a:latin typeface="Open Sans" panose="020B0606030504020204" pitchFamily="34" charset="0"/>
                <a:ea typeface="Open Sans" panose="020B0606030504020204" pitchFamily="34" charset="0"/>
                <a:cs typeface="Open Sans" panose="020B0606030504020204" pitchFamily="34" charset="0"/>
              </a:rPr>
              <a:t>Torpy</a:t>
            </a:r>
            <a:r>
              <a:rPr lang="en-US" sz="1400" dirty="0">
                <a:latin typeface="Open Sans" panose="020B0606030504020204" pitchFamily="34" charset="0"/>
                <a:ea typeface="Open Sans" panose="020B0606030504020204" pitchFamily="34" charset="0"/>
                <a:cs typeface="Open Sans" panose="020B0606030504020204" pitchFamily="34" charset="0"/>
              </a:rPr>
              <a:t>, J. R., </a:t>
            </a:r>
            <a:r>
              <a:rPr lang="en-US" sz="1400" dirty="0" err="1">
                <a:latin typeface="Open Sans" panose="020B0606030504020204" pitchFamily="34" charset="0"/>
                <a:ea typeface="Open Sans" panose="020B0606030504020204" pitchFamily="34" charset="0"/>
                <a:cs typeface="Open Sans" panose="020B0606030504020204" pitchFamily="34" charset="0"/>
              </a:rPr>
              <a:t>Bartonicek</a:t>
            </a:r>
            <a:r>
              <a:rPr lang="en-US" sz="1400" dirty="0">
                <a:latin typeface="Open Sans" panose="020B0606030504020204" pitchFamily="34" charset="0"/>
                <a:ea typeface="Open Sans" panose="020B0606030504020204" pitchFamily="34" charset="0"/>
                <a:cs typeface="Open Sans" panose="020B0606030504020204" pitchFamily="34" charset="0"/>
              </a:rPr>
              <a:t>, N., Wang, T., Larsson, L., </a:t>
            </a:r>
            <a:r>
              <a:rPr lang="en-US" sz="1400" dirty="0" err="1">
                <a:latin typeface="Open Sans" panose="020B0606030504020204" pitchFamily="34" charset="0"/>
                <a:ea typeface="Open Sans" panose="020B0606030504020204" pitchFamily="34" charset="0"/>
                <a:cs typeface="Open Sans" panose="020B0606030504020204" pitchFamily="34" charset="0"/>
              </a:rPr>
              <a:t>Kaczorowski</a:t>
            </a:r>
            <a:r>
              <a:rPr lang="en-US" sz="1400" dirty="0">
                <a:latin typeface="Open Sans" panose="020B0606030504020204" pitchFamily="34" charset="0"/>
                <a:ea typeface="Open Sans" panose="020B0606030504020204" pitchFamily="34" charset="0"/>
                <a:cs typeface="Open Sans" panose="020B0606030504020204" pitchFamily="34" charset="0"/>
              </a:rPr>
              <a:t>, D., Weisenfeld, N. I., </a:t>
            </a:r>
            <a:r>
              <a:rPr lang="en-US" sz="1400" dirty="0" err="1">
                <a:latin typeface="Open Sans" panose="020B0606030504020204" pitchFamily="34" charset="0"/>
                <a:ea typeface="Open Sans" panose="020B0606030504020204" pitchFamily="34" charset="0"/>
                <a:cs typeface="Open Sans" panose="020B0606030504020204" pitchFamily="34" charset="0"/>
              </a:rPr>
              <a:t>Uytingco</a:t>
            </a:r>
            <a:r>
              <a:rPr lang="en-US" sz="1400" dirty="0">
                <a:latin typeface="Open Sans" panose="020B0606030504020204" pitchFamily="34" charset="0"/>
                <a:ea typeface="Open Sans" panose="020B0606030504020204" pitchFamily="34" charset="0"/>
                <a:cs typeface="Open Sans" panose="020B0606030504020204" pitchFamily="34" charset="0"/>
              </a:rPr>
              <a:t>, C. R., Chew, J. G., Bent, Z. W., Chan, C. L., </a:t>
            </a:r>
            <a:r>
              <a:rPr lang="en-US" sz="1400" dirty="0" err="1">
                <a:latin typeface="Open Sans" panose="020B0606030504020204" pitchFamily="34" charset="0"/>
                <a:ea typeface="Open Sans" panose="020B0606030504020204" pitchFamily="34" charset="0"/>
                <a:cs typeface="Open Sans" panose="020B0606030504020204" pitchFamily="34" charset="0"/>
              </a:rPr>
              <a:t>Gnanasambandapillai</a:t>
            </a:r>
            <a:r>
              <a:rPr lang="en-US" sz="1400" dirty="0">
                <a:latin typeface="Open Sans" panose="020B0606030504020204" pitchFamily="34" charset="0"/>
                <a:ea typeface="Open Sans" panose="020B0606030504020204" pitchFamily="34" charset="0"/>
                <a:cs typeface="Open Sans" panose="020B0606030504020204" pitchFamily="34" charset="0"/>
              </a:rPr>
              <a:t>, V., </a:t>
            </a:r>
            <a:r>
              <a:rPr lang="en-US" sz="1400" dirty="0" err="1">
                <a:latin typeface="Open Sans" panose="020B0606030504020204" pitchFamily="34" charset="0"/>
                <a:ea typeface="Open Sans" panose="020B0606030504020204" pitchFamily="34" charset="0"/>
                <a:cs typeface="Open Sans" panose="020B0606030504020204" pitchFamily="34" charset="0"/>
              </a:rPr>
              <a:t>Dutertre</a:t>
            </a:r>
            <a:r>
              <a:rPr lang="en-US" sz="1400" dirty="0">
                <a:latin typeface="Open Sans" panose="020B0606030504020204" pitchFamily="34" charset="0"/>
                <a:ea typeface="Open Sans" panose="020B0606030504020204" pitchFamily="34" charset="0"/>
                <a:cs typeface="Open Sans" panose="020B0606030504020204" pitchFamily="34" charset="0"/>
              </a:rPr>
              <a:t>, C. A., … Swarbrick, A. (2021). A single-cell and spatially resolved atlas of human breast cancers. Nature genetics, 53(9), 1334–1347. https://doi.org/10.1038/s41588-021-00911-1</a:t>
            </a:r>
          </a:p>
          <a:p>
            <a:pPr algn="just">
              <a:lnSpc>
                <a:spcPct val="110000"/>
              </a:lnSpc>
            </a:pPr>
            <a:r>
              <a:rPr lang="en-US" sz="1400" baseline="30000" dirty="0">
                <a:latin typeface="Open Sans" panose="020B0606030504020204" pitchFamily="34" charset="0"/>
                <a:ea typeface="Open Sans" panose="020B0606030504020204" pitchFamily="34" charset="0"/>
                <a:cs typeface="Open Sans" panose="020B0606030504020204" pitchFamily="34" charset="0"/>
              </a:rPr>
              <a:t>3</a:t>
            </a:r>
            <a:r>
              <a:rPr lang="en-US" sz="1400" dirty="0">
                <a:latin typeface="Open Sans" panose="020B0606030504020204" pitchFamily="34" charset="0"/>
                <a:ea typeface="Open Sans" panose="020B0606030504020204" pitchFamily="34" charset="0"/>
                <a:cs typeface="Open Sans" panose="020B0606030504020204" pitchFamily="34" charset="0"/>
              </a:rPr>
              <a:t>Pal, B., Chen, Y., Vaillant, F., </a:t>
            </a:r>
            <a:r>
              <a:rPr lang="en-US" sz="1400" dirty="0" err="1">
                <a:latin typeface="Open Sans" panose="020B0606030504020204" pitchFamily="34" charset="0"/>
                <a:ea typeface="Open Sans" panose="020B0606030504020204" pitchFamily="34" charset="0"/>
                <a:cs typeface="Open Sans" panose="020B0606030504020204" pitchFamily="34" charset="0"/>
              </a:rPr>
              <a:t>Capaldo</a:t>
            </a:r>
            <a:r>
              <a:rPr lang="en-US" sz="1400" dirty="0">
                <a:latin typeface="Open Sans" panose="020B0606030504020204" pitchFamily="34" charset="0"/>
                <a:ea typeface="Open Sans" panose="020B0606030504020204" pitchFamily="34" charset="0"/>
                <a:cs typeface="Open Sans" panose="020B0606030504020204" pitchFamily="34" charset="0"/>
              </a:rPr>
              <a:t>, B. D., Joyce, R., Song, X., Bryant, V. L., </a:t>
            </a:r>
            <a:r>
              <a:rPr lang="en-US" sz="1400" dirty="0" err="1">
                <a:latin typeface="Open Sans" panose="020B0606030504020204" pitchFamily="34" charset="0"/>
                <a:ea typeface="Open Sans" panose="020B0606030504020204" pitchFamily="34" charset="0"/>
                <a:cs typeface="Open Sans" panose="020B0606030504020204" pitchFamily="34" charset="0"/>
              </a:rPr>
              <a:t>Penington</a:t>
            </a:r>
            <a:r>
              <a:rPr lang="en-US" sz="1400" dirty="0">
                <a:latin typeface="Open Sans" panose="020B0606030504020204" pitchFamily="34" charset="0"/>
                <a:ea typeface="Open Sans" panose="020B0606030504020204" pitchFamily="34" charset="0"/>
                <a:cs typeface="Open Sans" panose="020B0606030504020204" pitchFamily="34" charset="0"/>
              </a:rPr>
              <a:t>, J. S., Di Stefano, L., </a:t>
            </a:r>
            <a:r>
              <a:rPr lang="en-US" sz="1400" dirty="0" err="1">
                <a:latin typeface="Open Sans" panose="020B0606030504020204" pitchFamily="34" charset="0"/>
                <a:ea typeface="Open Sans" panose="020B0606030504020204" pitchFamily="34" charset="0"/>
                <a:cs typeface="Open Sans" panose="020B0606030504020204" pitchFamily="34" charset="0"/>
              </a:rPr>
              <a:t>Tubau</a:t>
            </a:r>
            <a:r>
              <a:rPr lang="en-US" sz="1400" dirty="0">
                <a:latin typeface="Open Sans" panose="020B0606030504020204" pitchFamily="34" charset="0"/>
                <a:ea typeface="Open Sans" panose="020B0606030504020204" pitchFamily="34" charset="0"/>
                <a:cs typeface="Open Sans" panose="020B0606030504020204" pitchFamily="34" charset="0"/>
              </a:rPr>
              <a:t> Ribera, N., Wilcox, S., Mann, G. B., </a:t>
            </a:r>
            <a:r>
              <a:rPr lang="en-US" sz="1400" dirty="0" err="1">
                <a:latin typeface="Open Sans" panose="020B0606030504020204" pitchFamily="34" charset="0"/>
                <a:ea typeface="Open Sans" panose="020B0606030504020204" pitchFamily="34" charset="0"/>
                <a:cs typeface="Open Sans" panose="020B0606030504020204" pitchFamily="34" charset="0"/>
              </a:rPr>
              <a:t>kConFab</a:t>
            </a:r>
            <a:r>
              <a:rPr lang="en-US" sz="1400" dirty="0">
                <a:latin typeface="Open Sans" panose="020B0606030504020204" pitchFamily="34" charset="0"/>
                <a:ea typeface="Open Sans" panose="020B0606030504020204" pitchFamily="34" charset="0"/>
                <a:cs typeface="Open Sans" panose="020B0606030504020204" pitchFamily="34" charset="0"/>
              </a:rPr>
              <a:t>, Papenfuss, A. T., Lindeman, G. J., Smyth, G. K., &amp; </a:t>
            </a:r>
            <a:r>
              <a:rPr lang="en-US" sz="1400" dirty="0" err="1">
                <a:latin typeface="Open Sans" panose="020B0606030504020204" pitchFamily="34" charset="0"/>
                <a:ea typeface="Open Sans" panose="020B0606030504020204" pitchFamily="34" charset="0"/>
                <a:cs typeface="Open Sans" panose="020B0606030504020204" pitchFamily="34" charset="0"/>
              </a:rPr>
              <a:t>Visvader</a:t>
            </a:r>
            <a:r>
              <a:rPr lang="en-US" sz="1400" dirty="0">
                <a:latin typeface="Open Sans" panose="020B0606030504020204" pitchFamily="34" charset="0"/>
                <a:ea typeface="Open Sans" panose="020B0606030504020204" pitchFamily="34" charset="0"/>
                <a:cs typeface="Open Sans" panose="020B0606030504020204" pitchFamily="34" charset="0"/>
              </a:rPr>
              <a:t>, J. E. (2021). A single-cell RNA expression atlas of normal, preneoplastic and tumorigenic states in the human breast. The EMBO journal, 40(11), e107333. https://doi.org/10.15252/embj.2020107333</a:t>
            </a:r>
          </a:p>
        </p:txBody>
      </p:sp>
      <p:sp>
        <p:nvSpPr>
          <p:cNvPr id="20" name="TextBox 19">
            <a:extLst>
              <a:ext uri="{FF2B5EF4-FFF2-40B4-BE49-F238E27FC236}">
                <a16:creationId xmlns:a16="http://schemas.microsoft.com/office/drawing/2014/main" id="{B92A3548-8310-400F-8822-4FEDDABCA99B}"/>
              </a:ext>
            </a:extLst>
          </p:cNvPr>
          <p:cNvSpPr txBox="1"/>
          <p:nvPr/>
        </p:nvSpPr>
        <p:spPr>
          <a:xfrm>
            <a:off x="816079" y="11593656"/>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a:solidFill>
                  <a:schemeClr val="bg1"/>
                </a:solidFill>
                <a:latin typeface="Nunito" panose="00000500000000000000" pitchFamily="2" charset="0"/>
              </a:rPr>
              <a:t>Introduction</a:t>
            </a:r>
          </a:p>
        </p:txBody>
      </p:sp>
      <p:sp>
        <p:nvSpPr>
          <p:cNvPr id="21" name="TextBox 20">
            <a:extLst>
              <a:ext uri="{FF2B5EF4-FFF2-40B4-BE49-F238E27FC236}">
                <a16:creationId xmlns:a16="http://schemas.microsoft.com/office/drawing/2014/main" id="{AB2E96C9-8474-4C6F-96C8-EA96E9997B49}"/>
              </a:ext>
            </a:extLst>
          </p:cNvPr>
          <p:cNvSpPr txBox="1"/>
          <p:nvPr/>
        </p:nvSpPr>
        <p:spPr>
          <a:xfrm>
            <a:off x="816079" y="20402421"/>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M</a:t>
            </a:r>
            <a:r>
              <a:rPr lang="en-US" altLang="zh-CN" sz="3600" b="1" dirty="0">
                <a:solidFill>
                  <a:schemeClr val="bg1"/>
                </a:solidFill>
                <a:latin typeface="Nunito" panose="00000500000000000000" pitchFamily="2" charset="0"/>
              </a:rPr>
              <a:t>aterials and </a:t>
            </a:r>
            <a:r>
              <a:rPr lang="en-US" sz="3600" b="1" dirty="0">
                <a:solidFill>
                  <a:schemeClr val="bg1"/>
                </a:solidFill>
                <a:latin typeface="Nunito" panose="00000500000000000000" pitchFamily="2" charset="0"/>
              </a:rPr>
              <a:t>Methods</a:t>
            </a:r>
          </a:p>
        </p:txBody>
      </p:sp>
      <p:sp>
        <p:nvSpPr>
          <p:cNvPr id="22" name="TextBox 21">
            <a:extLst>
              <a:ext uri="{FF2B5EF4-FFF2-40B4-BE49-F238E27FC236}">
                <a16:creationId xmlns:a16="http://schemas.microsoft.com/office/drawing/2014/main" id="{75B4539D-DB8E-458A-89B0-CAE5722D0FB2}"/>
              </a:ext>
            </a:extLst>
          </p:cNvPr>
          <p:cNvSpPr txBox="1"/>
          <p:nvPr/>
        </p:nvSpPr>
        <p:spPr>
          <a:xfrm>
            <a:off x="11633200" y="6609300"/>
            <a:ext cx="206248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R</a:t>
            </a:r>
            <a:r>
              <a:rPr lang="en-US" altLang="zh-CN" sz="3600" b="1" dirty="0">
                <a:solidFill>
                  <a:schemeClr val="bg1"/>
                </a:solidFill>
                <a:latin typeface="Nunito" panose="00000500000000000000" pitchFamily="2" charset="0"/>
              </a:rPr>
              <a:t>esults</a:t>
            </a:r>
            <a:endParaRPr lang="en-US" sz="3600" b="1" dirty="0">
              <a:solidFill>
                <a:schemeClr val="bg1"/>
              </a:solidFill>
              <a:latin typeface="Nunito" panose="00000500000000000000" pitchFamily="2" charset="0"/>
            </a:endParaRPr>
          </a:p>
        </p:txBody>
      </p:sp>
      <p:sp>
        <p:nvSpPr>
          <p:cNvPr id="25" name="TextBox 24">
            <a:extLst>
              <a:ext uri="{FF2B5EF4-FFF2-40B4-BE49-F238E27FC236}">
                <a16:creationId xmlns:a16="http://schemas.microsoft.com/office/drawing/2014/main" id="{AE4AD144-1499-4C07-85A4-B7EFC58463F0}"/>
              </a:ext>
            </a:extLst>
          </p:cNvPr>
          <p:cNvSpPr txBox="1"/>
          <p:nvPr/>
        </p:nvSpPr>
        <p:spPr>
          <a:xfrm>
            <a:off x="33473920" y="20133684"/>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C</a:t>
            </a:r>
            <a:r>
              <a:rPr lang="en-US" altLang="zh-CN" sz="3600" b="1" dirty="0">
                <a:solidFill>
                  <a:schemeClr val="bg1"/>
                </a:solidFill>
                <a:latin typeface="Nunito" panose="00000500000000000000" pitchFamily="2" charset="0"/>
              </a:rPr>
              <a:t>onclusion</a:t>
            </a:r>
            <a:endParaRPr lang="en-US" sz="3600" b="1" dirty="0">
              <a:solidFill>
                <a:schemeClr val="bg1"/>
              </a:solidFill>
              <a:latin typeface="Nunito" panose="00000500000000000000" pitchFamily="2" charset="0"/>
            </a:endParaRPr>
          </a:p>
        </p:txBody>
      </p:sp>
      <p:sp>
        <p:nvSpPr>
          <p:cNvPr id="26" name="TextBox 25">
            <a:extLst>
              <a:ext uri="{FF2B5EF4-FFF2-40B4-BE49-F238E27FC236}">
                <a16:creationId xmlns:a16="http://schemas.microsoft.com/office/drawing/2014/main" id="{850970F5-9ABF-4386-9761-49E684D2F733}"/>
              </a:ext>
            </a:extLst>
          </p:cNvPr>
          <p:cNvSpPr txBox="1"/>
          <p:nvPr/>
        </p:nvSpPr>
        <p:spPr>
          <a:xfrm>
            <a:off x="33473920" y="26049961"/>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R</a:t>
            </a:r>
            <a:r>
              <a:rPr lang="en-US" altLang="zh-CN" sz="3600" b="1" dirty="0">
                <a:solidFill>
                  <a:schemeClr val="bg1"/>
                </a:solidFill>
                <a:latin typeface="Nunito" panose="00000500000000000000" pitchFamily="2" charset="0"/>
              </a:rPr>
              <a:t>eferences</a:t>
            </a:r>
            <a:endParaRPr lang="en-US" sz="3600" b="1" dirty="0">
              <a:solidFill>
                <a:schemeClr val="bg1"/>
              </a:solidFill>
              <a:latin typeface="Nunito" panose="00000500000000000000" pitchFamily="2" charset="0"/>
            </a:endParaRPr>
          </a:p>
        </p:txBody>
      </p:sp>
      <p:sp>
        <p:nvSpPr>
          <p:cNvPr id="17" name="TextBox 19">
            <a:extLst>
              <a:ext uri="{FF2B5EF4-FFF2-40B4-BE49-F238E27FC236}">
                <a16:creationId xmlns:a16="http://schemas.microsoft.com/office/drawing/2014/main" id="{697E9509-190E-FD94-6B9C-DADD5A550358}"/>
              </a:ext>
            </a:extLst>
          </p:cNvPr>
          <p:cNvSpPr txBox="1">
            <a:spLocks noChangeArrowheads="1"/>
          </p:cNvSpPr>
          <p:nvPr/>
        </p:nvSpPr>
        <p:spPr bwMode="auto">
          <a:xfrm>
            <a:off x="22458797" y="26297261"/>
            <a:ext cx="9873751" cy="96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nSpc>
                <a:spcPct val="107000"/>
              </a:lnSpc>
              <a:spcAft>
                <a:spcPts val="800"/>
              </a:spcAft>
            </a:pPr>
            <a:r>
              <a:rPr lang="en-US" altLang="zh-CN" sz="1800" b="1" dirty="0">
                <a:effectLst/>
                <a:latin typeface="Calibri" panose="020F0502020204030204" pitchFamily="34" charset="0"/>
                <a:ea typeface="宋体" panose="02010600030101010101" pitchFamily="2" charset="-122"/>
                <a:cs typeface="Arial" panose="020B0604020202020204" pitchFamily="34" charset="0"/>
              </a:rPr>
              <a:t>Figure 7: </a:t>
            </a:r>
            <a:r>
              <a:rPr lang="en-US" altLang="zh-CN" sz="1800" dirty="0">
                <a:effectLst/>
                <a:latin typeface="Calibri" panose="020F0502020204030204" pitchFamily="34" charset="0"/>
                <a:ea typeface="宋体" panose="02010600030101010101" pitchFamily="2" charset="-122"/>
                <a:cs typeface="Arial" panose="020B0604020202020204" pitchFamily="34" charset="0"/>
              </a:rPr>
              <a:t>Pathway inference performed on the TCGA BRCA cohorts using the results obtained from deconvolution analysis (top). Immune cell activity levels across different pathways for TCGA normal and tumor patients (middle and bottom).</a:t>
            </a:r>
            <a:endParaRPr lang="zh-CN" altLang="zh-CN" sz="1800" dirty="0">
              <a:effectLst/>
              <a:latin typeface="Calibri" panose="020F0502020204030204" pitchFamily="34" charset="0"/>
              <a:ea typeface="宋体" panose="02010600030101010101" pitchFamily="2" charset="-122"/>
              <a:cs typeface="Arial" panose="020B0604020202020204" pitchFamily="34" charset="0"/>
            </a:endParaRPr>
          </a:p>
        </p:txBody>
      </p:sp>
      <p:sp>
        <p:nvSpPr>
          <p:cNvPr id="19" name="TextBox 19">
            <a:extLst>
              <a:ext uri="{FF2B5EF4-FFF2-40B4-BE49-F238E27FC236}">
                <a16:creationId xmlns:a16="http://schemas.microsoft.com/office/drawing/2014/main" id="{C6232FB3-BA7F-52C3-9B92-273050EAD7A2}"/>
              </a:ext>
            </a:extLst>
          </p:cNvPr>
          <p:cNvSpPr txBox="1">
            <a:spLocks noChangeArrowheads="1"/>
          </p:cNvSpPr>
          <p:nvPr/>
        </p:nvSpPr>
        <p:spPr bwMode="auto">
          <a:xfrm>
            <a:off x="22458797" y="27390040"/>
            <a:ext cx="9801877" cy="176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dirty="0">
                <a:latin typeface="Open Sans" panose="020B0606030504020204" pitchFamily="34" charset="0"/>
                <a:ea typeface="Open Sans" panose="020B0606030504020204" pitchFamily="34" charset="0"/>
                <a:cs typeface="Open Sans" panose="020B0606030504020204" pitchFamily="34" charset="0"/>
              </a:rPr>
              <a:t>Most immune cells have high activity in transforming growth factor-</a:t>
            </a:r>
            <a:r>
              <a:rPr lang="el-GR" dirty="0">
                <a:latin typeface="Open Sans" panose="020B0606030504020204" pitchFamily="34" charset="0"/>
                <a:ea typeface="Open Sans" panose="020B0606030504020204" pitchFamily="34" charset="0"/>
                <a:cs typeface="Open Sans" panose="020B0606030504020204" pitchFamily="34" charset="0"/>
              </a:rPr>
              <a:t>β (</a:t>
            </a:r>
            <a:r>
              <a:rPr lang="en-US" dirty="0">
                <a:latin typeface="Open Sans" panose="020B0606030504020204" pitchFamily="34" charset="0"/>
                <a:ea typeface="Open Sans" panose="020B0606030504020204" pitchFamily="34" charset="0"/>
                <a:cs typeface="Open Sans" panose="020B0606030504020204" pitchFamily="34" charset="0"/>
              </a:rPr>
              <a:t>TGF-</a:t>
            </a:r>
            <a:r>
              <a:rPr lang="el-GR" dirty="0">
                <a:latin typeface="Open Sans" panose="020B0606030504020204" pitchFamily="34" charset="0"/>
                <a:ea typeface="Open Sans" panose="020B0606030504020204" pitchFamily="34" charset="0"/>
                <a:cs typeface="Open Sans" panose="020B0606030504020204" pitchFamily="34" charset="0"/>
              </a:rPr>
              <a:t>β)​</a:t>
            </a:r>
            <a:r>
              <a:rPr lang="en-US" dirty="0">
                <a:latin typeface="Open Sans" panose="020B0606030504020204" pitchFamily="34" charset="0"/>
                <a:ea typeface="Open Sans" panose="020B0606030504020204" pitchFamily="34" charset="0"/>
                <a:cs typeface="Open Sans" panose="020B0606030504020204" pitchFamily="34" charset="0"/>
              </a:rPr>
              <a:t>.</a:t>
            </a:r>
            <a:r>
              <a:rPr lang="zh-CN" altLang="en-US" dirty="0">
                <a:latin typeface="Open Sans" panose="020B0606030504020204" pitchFamily="34" charset="0"/>
                <a:ea typeface="Open Sans" panose="020B0606030504020204" pitchFamily="34" charset="0"/>
                <a:cs typeface="Open Sans" panose="020B0606030504020204" pitchFamily="34" charset="0"/>
              </a:rPr>
              <a:t> </a:t>
            </a:r>
            <a:r>
              <a:rPr lang="en-US" dirty="0">
                <a:latin typeface="Open Sans" panose="020B0606030504020204" pitchFamily="34" charset="0"/>
                <a:ea typeface="Open Sans" panose="020B0606030504020204" pitchFamily="34" charset="0"/>
                <a:cs typeface="Open Sans" panose="020B0606030504020204" pitchFamily="34" charset="0"/>
              </a:rPr>
              <a:t>Lower activity in pathways that induce apoptosis, such as TRAIL (Tumor necrosis factor (TNF)-related apoptosis-inducing ligand), and MAPK pathway.​ Potential biomarkers for breast cancer immunotherapy: ID1, ID3, COM, PMEPA1, SMAD7 (TGF-</a:t>
            </a:r>
            <a:r>
              <a:rPr lang="el-GR" dirty="0">
                <a:latin typeface="Open Sans" panose="020B0606030504020204" pitchFamily="34" charset="0"/>
                <a:ea typeface="Open Sans" panose="020B0606030504020204" pitchFamily="34" charset="0"/>
                <a:cs typeface="Open Sans" panose="020B0606030504020204" pitchFamily="34" charset="0"/>
              </a:rPr>
              <a:t>β) </a:t>
            </a:r>
            <a:r>
              <a:rPr lang="en-US" dirty="0">
                <a:latin typeface="Open Sans" panose="020B0606030504020204" pitchFamily="34" charset="0"/>
                <a:ea typeface="Open Sans" panose="020B0606030504020204" pitchFamily="34" charset="0"/>
                <a:cs typeface="Open Sans" panose="020B0606030504020204" pitchFamily="34" charset="0"/>
              </a:rPr>
              <a:t>and RHEBL1, SMIM3, GPR18, RAB37, RNF175 (TRAIL)</a:t>
            </a:r>
          </a:p>
        </p:txBody>
      </p:sp>
      <p:pic>
        <p:nvPicPr>
          <p:cNvPr id="29" name="图片 28">
            <a:extLst>
              <a:ext uri="{FF2B5EF4-FFF2-40B4-BE49-F238E27FC236}">
                <a16:creationId xmlns:a16="http://schemas.microsoft.com/office/drawing/2014/main" id="{3E87E8F3-EFA8-2FD1-576E-698F4DEAD3C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398313" y="8154537"/>
            <a:ext cx="6956807" cy="3492896"/>
          </a:xfrm>
          <a:prstGeom prst="rect">
            <a:avLst/>
          </a:prstGeom>
        </p:spPr>
      </p:pic>
      <p:graphicFrame>
        <p:nvGraphicFramePr>
          <p:cNvPr id="30" name="表格 29">
            <a:extLst>
              <a:ext uri="{FF2B5EF4-FFF2-40B4-BE49-F238E27FC236}">
                <a16:creationId xmlns:a16="http://schemas.microsoft.com/office/drawing/2014/main" id="{449B71D7-82F8-82D6-B140-AE6EAF8388C5}"/>
              </a:ext>
            </a:extLst>
          </p:cNvPr>
          <p:cNvGraphicFramePr>
            <a:graphicFrameLocks noGrp="1"/>
          </p:cNvGraphicFramePr>
          <p:nvPr>
            <p:extLst>
              <p:ext uri="{D42A27DB-BD31-4B8C-83A1-F6EECF244321}">
                <p14:modId xmlns:p14="http://schemas.microsoft.com/office/powerpoint/2010/main" val="3764490368"/>
              </p:ext>
            </p:extLst>
          </p:nvPr>
        </p:nvGraphicFramePr>
        <p:xfrm>
          <a:off x="22567386" y="12823031"/>
          <a:ext cx="9601200" cy="2769280"/>
        </p:xfrm>
        <a:graphic>
          <a:graphicData uri="http://schemas.openxmlformats.org/drawingml/2006/table">
            <a:tbl>
              <a:tblPr firstRow="1" firstCol="1">
                <a:tableStyleId>{21E4AEA4-8DFA-4A89-87EB-49C32662AFE0}</a:tableStyleId>
              </a:tblPr>
              <a:tblGrid>
                <a:gridCol w="3380172">
                  <a:extLst>
                    <a:ext uri="{9D8B030D-6E8A-4147-A177-3AD203B41FA5}">
                      <a16:colId xmlns:a16="http://schemas.microsoft.com/office/drawing/2014/main" val="2842206226"/>
                    </a:ext>
                  </a:extLst>
                </a:gridCol>
                <a:gridCol w="3120812">
                  <a:extLst>
                    <a:ext uri="{9D8B030D-6E8A-4147-A177-3AD203B41FA5}">
                      <a16:colId xmlns:a16="http://schemas.microsoft.com/office/drawing/2014/main" val="3812558929"/>
                    </a:ext>
                  </a:extLst>
                </a:gridCol>
                <a:gridCol w="3100216">
                  <a:extLst>
                    <a:ext uri="{9D8B030D-6E8A-4147-A177-3AD203B41FA5}">
                      <a16:colId xmlns:a16="http://schemas.microsoft.com/office/drawing/2014/main" val="396744505"/>
                    </a:ext>
                  </a:extLst>
                </a:gridCol>
              </a:tblGrid>
              <a:tr h="346160">
                <a:tc>
                  <a:txBody>
                    <a:bodyPr/>
                    <a:lstStyle/>
                    <a:p>
                      <a:pPr>
                        <a:lnSpc>
                          <a:spcPct val="107000"/>
                        </a:lnSpc>
                        <a:spcAft>
                          <a:spcPts val="800"/>
                        </a:spcAft>
                      </a:pPr>
                      <a:r>
                        <a:rPr lang="en-US" sz="2000" dirty="0">
                          <a:effectLst/>
                        </a:rPr>
                        <a:t>Cell Type</a:t>
                      </a:r>
                      <a:endParaRPr lang="zh-CN" sz="18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dirty="0">
                          <a:effectLst/>
                        </a:rPr>
                        <a:t> Coefficient</a:t>
                      </a:r>
                      <a:endParaRPr lang="zh-CN" sz="18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a:effectLst/>
                        </a:rPr>
                        <a:t>P-value</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282473472"/>
                  </a:ext>
                </a:extLst>
              </a:tr>
              <a:tr h="346160">
                <a:tc>
                  <a:txBody>
                    <a:bodyPr/>
                    <a:lstStyle/>
                    <a:p>
                      <a:pPr>
                        <a:lnSpc>
                          <a:spcPct val="107000"/>
                        </a:lnSpc>
                        <a:spcAft>
                          <a:spcPts val="800"/>
                        </a:spcAft>
                      </a:pPr>
                      <a:r>
                        <a:rPr lang="en-US" sz="2000">
                          <a:effectLst/>
                        </a:rPr>
                        <a:t>B Cell Memory</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a:effectLst/>
                        </a:rPr>
                        <a:t>2.773</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a:effectLst/>
                        </a:rPr>
                        <a:t>0.728</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296940190"/>
                  </a:ext>
                </a:extLst>
              </a:tr>
              <a:tr h="346160">
                <a:tc>
                  <a:txBody>
                    <a:bodyPr/>
                    <a:lstStyle/>
                    <a:p>
                      <a:pPr>
                        <a:lnSpc>
                          <a:spcPct val="107000"/>
                        </a:lnSpc>
                        <a:spcAft>
                          <a:spcPts val="800"/>
                        </a:spcAft>
                      </a:pPr>
                      <a:r>
                        <a:rPr lang="en-US" sz="2000">
                          <a:effectLst/>
                        </a:rPr>
                        <a:t>B cells Naive</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a:effectLst/>
                        </a:rPr>
                        <a:t>20.458</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a:effectLst/>
                        </a:rPr>
                        <a:t>0.167</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745706734"/>
                  </a:ext>
                </a:extLst>
              </a:tr>
              <a:tr h="346160">
                <a:tc>
                  <a:txBody>
                    <a:bodyPr/>
                    <a:lstStyle/>
                    <a:p>
                      <a:pPr>
                        <a:lnSpc>
                          <a:spcPct val="107000"/>
                        </a:lnSpc>
                        <a:spcAft>
                          <a:spcPts val="800"/>
                        </a:spcAft>
                      </a:pPr>
                      <a:r>
                        <a:rPr lang="en-US" sz="2000" dirty="0">
                          <a:effectLst/>
                        </a:rPr>
                        <a:t>T cells CD8+</a:t>
                      </a:r>
                      <a:endParaRPr lang="zh-CN" sz="18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a:effectLst/>
                        </a:rPr>
                        <a:t>-106.369</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a:effectLst/>
                        </a:rPr>
                        <a:t>&lt; 0.001</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198106053"/>
                  </a:ext>
                </a:extLst>
              </a:tr>
              <a:tr h="346160">
                <a:tc>
                  <a:txBody>
                    <a:bodyPr/>
                    <a:lstStyle/>
                    <a:p>
                      <a:pPr>
                        <a:lnSpc>
                          <a:spcPct val="107000"/>
                        </a:lnSpc>
                        <a:spcAft>
                          <a:spcPts val="800"/>
                        </a:spcAft>
                      </a:pPr>
                      <a:r>
                        <a:rPr lang="en-US" sz="2000">
                          <a:effectLst/>
                        </a:rPr>
                        <a:t>T cells CD4+</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dirty="0">
                          <a:effectLst/>
                        </a:rPr>
                        <a:t>42.236</a:t>
                      </a:r>
                      <a:endParaRPr lang="zh-CN" sz="18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a:effectLst/>
                        </a:rPr>
                        <a:t>0.230</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291440075"/>
                  </a:ext>
                </a:extLst>
              </a:tr>
              <a:tr h="346160">
                <a:tc>
                  <a:txBody>
                    <a:bodyPr/>
                    <a:lstStyle/>
                    <a:p>
                      <a:pPr>
                        <a:lnSpc>
                          <a:spcPct val="107000"/>
                        </a:lnSpc>
                        <a:spcAft>
                          <a:spcPts val="800"/>
                        </a:spcAft>
                      </a:pPr>
                      <a:r>
                        <a:rPr lang="en-US" sz="2000">
                          <a:effectLst/>
                        </a:rPr>
                        <a:t>NK cells</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a:effectLst/>
                        </a:rPr>
                        <a:t>25.289</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dirty="0">
                          <a:effectLst/>
                        </a:rPr>
                        <a:t>0.007</a:t>
                      </a:r>
                      <a:endParaRPr lang="zh-CN" sz="18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867274966"/>
                  </a:ext>
                </a:extLst>
              </a:tr>
              <a:tr h="346160">
                <a:tc>
                  <a:txBody>
                    <a:bodyPr/>
                    <a:lstStyle/>
                    <a:p>
                      <a:pPr>
                        <a:lnSpc>
                          <a:spcPct val="107000"/>
                        </a:lnSpc>
                        <a:spcAft>
                          <a:spcPts val="800"/>
                        </a:spcAft>
                      </a:pPr>
                      <a:r>
                        <a:rPr lang="en-US" sz="2000">
                          <a:effectLst/>
                        </a:rPr>
                        <a:t>NKT cells</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dirty="0">
                          <a:effectLst/>
                        </a:rPr>
                        <a:t>-744.481</a:t>
                      </a:r>
                      <a:endParaRPr lang="zh-CN" sz="18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a:effectLst/>
                        </a:rPr>
                        <a:t>&lt; 0.001</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789753115"/>
                  </a:ext>
                </a:extLst>
              </a:tr>
              <a:tr h="346160">
                <a:tc>
                  <a:txBody>
                    <a:bodyPr/>
                    <a:lstStyle/>
                    <a:p>
                      <a:pPr>
                        <a:lnSpc>
                          <a:spcPct val="107000"/>
                        </a:lnSpc>
                        <a:spcAft>
                          <a:spcPts val="800"/>
                        </a:spcAft>
                      </a:pPr>
                      <a:r>
                        <a:rPr lang="en-US" sz="2000" dirty="0">
                          <a:effectLst/>
                        </a:rPr>
                        <a:t>Monocytes</a:t>
                      </a:r>
                      <a:endParaRPr lang="zh-CN" sz="18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a:effectLst/>
                        </a:rPr>
                        <a:t>1155.076</a:t>
                      </a:r>
                      <a:endParaRPr lang="zh-CN" sz="18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tc>
                  <a:txBody>
                    <a:bodyPr/>
                    <a:lstStyle/>
                    <a:p>
                      <a:pPr algn="ctr">
                        <a:lnSpc>
                          <a:spcPct val="107000"/>
                        </a:lnSpc>
                        <a:spcAft>
                          <a:spcPts val="800"/>
                        </a:spcAft>
                      </a:pPr>
                      <a:r>
                        <a:rPr lang="en-US" sz="2000" dirty="0">
                          <a:effectLst/>
                        </a:rPr>
                        <a:t>&lt; 0.001</a:t>
                      </a:r>
                      <a:endParaRPr lang="zh-CN" sz="18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684004379"/>
                  </a:ext>
                </a:extLst>
              </a:tr>
            </a:tbl>
          </a:graphicData>
        </a:graphic>
      </p:graphicFrame>
      <p:pic>
        <p:nvPicPr>
          <p:cNvPr id="1026" name="Picture 2">
            <a:extLst>
              <a:ext uri="{FF2B5EF4-FFF2-40B4-BE49-F238E27FC236}">
                <a16:creationId xmlns:a16="http://schemas.microsoft.com/office/drawing/2014/main" id="{5D0B2997-1510-5AF0-90F1-F4379C235D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465073" y="8189681"/>
            <a:ext cx="4335823" cy="3457752"/>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19">
            <a:extLst>
              <a:ext uri="{FF2B5EF4-FFF2-40B4-BE49-F238E27FC236}">
                <a16:creationId xmlns:a16="http://schemas.microsoft.com/office/drawing/2014/main" id="{4CC29741-1491-81F4-DF24-E6E982A92C6C}"/>
              </a:ext>
            </a:extLst>
          </p:cNvPr>
          <p:cNvSpPr txBox="1"/>
          <p:nvPr/>
        </p:nvSpPr>
        <p:spPr>
          <a:xfrm>
            <a:off x="33473920" y="6536660"/>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Results</a:t>
            </a:r>
          </a:p>
        </p:txBody>
      </p:sp>
      <p:sp>
        <p:nvSpPr>
          <p:cNvPr id="42" name="TextBox 19">
            <a:extLst>
              <a:ext uri="{FF2B5EF4-FFF2-40B4-BE49-F238E27FC236}">
                <a16:creationId xmlns:a16="http://schemas.microsoft.com/office/drawing/2014/main" id="{9EE7E112-D057-3414-7F96-975E83B37651}"/>
              </a:ext>
            </a:extLst>
          </p:cNvPr>
          <p:cNvSpPr txBox="1"/>
          <p:nvPr/>
        </p:nvSpPr>
        <p:spPr>
          <a:xfrm>
            <a:off x="816079" y="6613211"/>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Abstract</a:t>
            </a:r>
          </a:p>
        </p:txBody>
      </p:sp>
      <p:sp>
        <p:nvSpPr>
          <p:cNvPr id="43" name="TextBox 19">
            <a:extLst>
              <a:ext uri="{FF2B5EF4-FFF2-40B4-BE49-F238E27FC236}">
                <a16:creationId xmlns:a16="http://schemas.microsoft.com/office/drawing/2014/main" id="{BD2803F4-5F5C-E53D-5675-32B6B80AED8C}"/>
              </a:ext>
            </a:extLst>
          </p:cNvPr>
          <p:cNvSpPr txBox="1">
            <a:spLocks noChangeArrowheads="1"/>
          </p:cNvSpPr>
          <p:nvPr/>
        </p:nvSpPr>
        <p:spPr bwMode="auto">
          <a:xfrm>
            <a:off x="991765" y="7471876"/>
            <a:ext cx="2528987" cy="378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US" altLang="zh-CN" sz="2000" i="1" dirty="0">
                <a:latin typeface="Calibri" panose="020F0502020204030204" pitchFamily="34" charset="0"/>
                <a:cs typeface="Calibri" panose="020F0502020204030204" pitchFamily="34" charset="0"/>
              </a:rPr>
              <a:t>Deconvolution</a:t>
            </a:r>
            <a:r>
              <a:rPr lang="en-US" altLang="zh-CN" sz="2000" dirty="0">
                <a:latin typeface="Calibri" panose="020F0502020204030204" pitchFamily="34" charset="0"/>
                <a:cs typeface="Calibri" panose="020F0502020204030204" pitchFamily="34" charset="0"/>
              </a:rPr>
              <a:t> of bulk RNA sequencing data uncovers heterogeneity in cell-type composition and subtypes across breast cancer patients, shedding light on potential molecular mechanisms of cancer development and progression.</a:t>
            </a:r>
          </a:p>
        </p:txBody>
      </p:sp>
      <p:pic>
        <p:nvPicPr>
          <p:cNvPr id="44" name="Picture 3">
            <a:extLst>
              <a:ext uri="{FF2B5EF4-FFF2-40B4-BE49-F238E27FC236}">
                <a16:creationId xmlns:a16="http://schemas.microsoft.com/office/drawing/2014/main" id="{3B013B9B-0B62-6CF4-4829-1910376C755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17474" y="7625706"/>
            <a:ext cx="6693328" cy="3821890"/>
          </a:xfrm>
          <a:prstGeom prst="rect">
            <a:avLst/>
          </a:prstGeom>
        </p:spPr>
      </p:pic>
      <p:sp>
        <p:nvSpPr>
          <p:cNvPr id="7" name="TextBox 19">
            <a:extLst>
              <a:ext uri="{FF2B5EF4-FFF2-40B4-BE49-F238E27FC236}">
                <a16:creationId xmlns:a16="http://schemas.microsoft.com/office/drawing/2014/main" id="{C434BCD7-7FF8-9642-EFDB-CEDABBDB2709}"/>
              </a:ext>
            </a:extLst>
          </p:cNvPr>
          <p:cNvSpPr txBox="1">
            <a:spLocks noChangeArrowheads="1"/>
          </p:cNvSpPr>
          <p:nvPr/>
        </p:nvSpPr>
        <p:spPr bwMode="auto">
          <a:xfrm>
            <a:off x="22458797" y="11843749"/>
            <a:ext cx="9601200" cy="671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nSpc>
                <a:spcPct val="107000"/>
              </a:lnSpc>
            </a:pPr>
            <a:r>
              <a:rPr lang="en-US" altLang="zh-CN" sz="1800" b="1" dirty="0">
                <a:effectLst/>
                <a:latin typeface="Calibri" panose="020F0502020204030204" pitchFamily="34" charset="0"/>
                <a:ea typeface="宋体" panose="02010600030101010101" pitchFamily="2" charset="-122"/>
                <a:cs typeface="Arial" panose="020B0604020202020204" pitchFamily="34" charset="0"/>
              </a:rPr>
              <a:t>Figure 1A:</a:t>
            </a:r>
            <a:r>
              <a:rPr lang="en-US" altLang="zh-CN" sz="1800" dirty="0">
                <a:effectLst/>
                <a:latin typeface="Calibri" panose="020F0502020204030204" pitchFamily="34" charset="0"/>
                <a:ea typeface="宋体" panose="02010600030101010101" pitchFamily="2" charset="-122"/>
                <a:cs typeface="Arial" panose="020B0604020202020204" pitchFamily="34" charset="0"/>
              </a:rPr>
              <a:t> Immune score distribution across normal and tumor patients. </a:t>
            </a:r>
            <a:r>
              <a:rPr lang="en-US" altLang="zh-CN" sz="1800" b="1" dirty="0">
                <a:effectLst/>
                <a:latin typeface="Calibri" panose="020F0502020204030204" pitchFamily="34" charset="0"/>
                <a:ea typeface="宋体" panose="02010600030101010101" pitchFamily="2" charset="-122"/>
                <a:cs typeface="Arial" panose="020B0604020202020204" pitchFamily="34" charset="0"/>
              </a:rPr>
              <a:t>Figure 1B:</a:t>
            </a:r>
            <a:r>
              <a:rPr lang="en-US" altLang="zh-CN" sz="1800" dirty="0">
                <a:effectLst/>
                <a:latin typeface="Calibri" panose="020F0502020204030204" pitchFamily="34" charset="0"/>
                <a:ea typeface="宋体" panose="02010600030101010101" pitchFamily="2" charset="-122"/>
                <a:cs typeface="Arial" panose="020B0604020202020204" pitchFamily="34" charset="0"/>
              </a:rPr>
              <a:t> Distribution of mean absolute of SHAP values for each immune cell type.</a:t>
            </a:r>
            <a:endParaRPr lang="zh-CN" altLang="zh-CN" sz="1800" dirty="0">
              <a:effectLst/>
              <a:latin typeface="Calibri" panose="020F0502020204030204" pitchFamily="34" charset="0"/>
              <a:ea typeface="宋体" panose="02010600030101010101" pitchFamily="2" charset="-122"/>
              <a:cs typeface="Arial" panose="020B0604020202020204" pitchFamily="34" charset="0"/>
            </a:endParaRPr>
          </a:p>
        </p:txBody>
      </p:sp>
      <p:sp>
        <p:nvSpPr>
          <p:cNvPr id="11" name="TextBox 19">
            <a:extLst>
              <a:ext uri="{FF2B5EF4-FFF2-40B4-BE49-F238E27FC236}">
                <a16:creationId xmlns:a16="http://schemas.microsoft.com/office/drawing/2014/main" id="{0D7587BE-8C86-9B68-0176-A587BED878EF}"/>
              </a:ext>
            </a:extLst>
          </p:cNvPr>
          <p:cNvSpPr txBox="1">
            <a:spLocks noChangeArrowheads="1"/>
          </p:cNvSpPr>
          <p:nvPr/>
        </p:nvSpPr>
        <p:spPr bwMode="auto">
          <a:xfrm>
            <a:off x="22496857" y="15771099"/>
            <a:ext cx="9601200" cy="375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nSpc>
                <a:spcPct val="107000"/>
              </a:lnSpc>
              <a:spcAft>
                <a:spcPts val="800"/>
              </a:spcAft>
            </a:pPr>
            <a:r>
              <a:rPr lang="en-US" altLang="zh-CN" sz="1800" b="1" dirty="0">
                <a:effectLst/>
                <a:latin typeface="Calibri" panose="020F0502020204030204" pitchFamily="34" charset="0"/>
                <a:ea typeface="宋体" panose="02010600030101010101" pitchFamily="2" charset="-122"/>
                <a:cs typeface="Arial" panose="020B0604020202020204" pitchFamily="34" charset="0"/>
              </a:rPr>
              <a:t>Table 1:</a:t>
            </a:r>
            <a:r>
              <a:rPr lang="en-US" altLang="zh-CN" sz="1800" dirty="0">
                <a:effectLst/>
                <a:latin typeface="Calibri" panose="020F0502020204030204" pitchFamily="34" charset="0"/>
                <a:ea typeface="宋体" panose="02010600030101010101" pitchFamily="2" charset="-122"/>
                <a:cs typeface="Arial" panose="020B0604020202020204" pitchFamily="34" charset="0"/>
              </a:rPr>
              <a:t> Model coefficients and p-values.</a:t>
            </a:r>
            <a:endParaRPr lang="zh-CN" altLang="zh-CN" sz="1800" dirty="0">
              <a:effectLst/>
              <a:latin typeface="Calibri" panose="020F0502020204030204" pitchFamily="34" charset="0"/>
              <a:ea typeface="宋体" panose="02010600030101010101" pitchFamily="2" charset="-122"/>
              <a:cs typeface="Arial" panose="020B0604020202020204" pitchFamily="34" charset="0"/>
            </a:endParaRPr>
          </a:p>
        </p:txBody>
      </p:sp>
      <p:sp>
        <p:nvSpPr>
          <p:cNvPr id="4" name="TextBox 19">
            <a:extLst>
              <a:ext uri="{FF2B5EF4-FFF2-40B4-BE49-F238E27FC236}">
                <a16:creationId xmlns:a16="http://schemas.microsoft.com/office/drawing/2014/main" id="{D050A508-50E8-7E4A-A3C9-36CEDC931C82}"/>
              </a:ext>
            </a:extLst>
          </p:cNvPr>
          <p:cNvSpPr txBox="1">
            <a:spLocks noChangeArrowheads="1"/>
          </p:cNvSpPr>
          <p:nvPr/>
        </p:nvSpPr>
        <p:spPr bwMode="auto">
          <a:xfrm>
            <a:off x="22534380" y="16280985"/>
            <a:ext cx="9601200" cy="345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dirty="0">
                <a:latin typeface="Open Sans" panose="020B0606030504020204" pitchFamily="34" charset="0"/>
                <a:ea typeface="Open Sans" panose="020B0606030504020204" pitchFamily="34" charset="0"/>
                <a:cs typeface="Open Sans" panose="020B0606030504020204" pitchFamily="34" charset="0"/>
              </a:rPr>
              <a:t>Immune scores quantitatively measure the impact of immune cells on the immune response. Decision-tree based regression model is used to predict the ESTIMATE immune score of the tumor patients. Higher proportions of CD8+ T cells and NKT cells reduce the immune score, indicating that they contribute less to immune response, while higher proportions of monocytes and NK cells increase immune scores and have a higher impact on immune response. Additionally, we utilized Shapley values to estimate the contribution of each cell type to the immune system. Our findings revealed that monocytes, NK, and NKT cells were the most impactful contributors to the immune score among tumor patients.</a:t>
            </a:r>
          </a:p>
        </p:txBody>
      </p:sp>
      <p:sp>
        <p:nvSpPr>
          <p:cNvPr id="9" name="TextBox 19">
            <a:extLst>
              <a:ext uri="{FF2B5EF4-FFF2-40B4-BE49-F238E27FC236}">
                <a16:creationId xmlns:a16="http://schemas.microsoft.com/office/drawing/2014/main" id="{77F79D61-D2AA-83B2-4DDA-54EE2B14A8C5}"/>
              </a:ext>
            </a:extLst>
          </p:cNvPr>
          <p:cNvSpPr txBox="1">
            <a:spLocks noChangeArrowheads="1"/>
          </p:cNvSpPr>
          <p:nvPr/>
        </p:nvSpPr>
        <p:spPr bwMode="auto">
          <a:xfrm>
            <a:off x="22463673" y="7620700"/>
            <a:ext cx="9264073" cy="444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200" b="1" dirty="0">
                <a:latin typeface="Open Sans" panose="020B0606030504020204" pitchFamily="34" charset="0"/>
                <a:ea typeface="Open Sans" panose="020B0606030504020204" pitchFamily="34" charset="0"/>
                <a:cs typeface="Open Sans" panose="020B0606030504020204" pitchFamily="34" charset="0"/>
              </a:rPr>
              <a:t>Evaluation of Immune Cells in the Immune Response</a:t>
            </a:r>
          </a:p>
        </p:txBody>
      </p:sp>
      <p:grpSp>
        <p:nvGrpSpPr>
          <p:cNvPr id="38" name="组合 37">
            <a:extLst>
              <a:ext uri="{FF2B5EF4-FFF2-40B4-BE49-F238E27FC236}">
                <a16:creationId xmlns:a16="http://schemas.microsoft.com/office/drawing/2014/main" id="{DDEC9C02-0A45-AE1C-E120-4F304DAE1FF8}"/>
              </a:ext>
            </a:extLst>
          </p:cNvPr>
          <p:cNvGrpSpPr/>
          <p:nvPr/>
        </p:nvGrpSpPr>
        <p:grpSpPr>
          <a:xfrm>
            <a:off x="33490946" y="7546582"/>
            <a:ext cx="9601200" cy="12351323"/>
            <a:chOff x="23577899" y="18155935"/>
            <a:chExt cx="9601200" cy="12351323"/>
          </a:xfrm>
        </p:grpSpPr>
        <p:sp>
          <p:nvSpPr>
            <p:cNvPr id="2" name="TextBox 19">
              <a:extLst>
                <a:ext uri="{FF2B5EF4-FFF2-40B4-BE49-F238E27FC236}">
                  <a16:creationId xmlns:a16="http://schemas.microsoft.com/office/drawing/2014/main" id="{1B690816-116A-A757-DDA3-617D5A0FD75C}"/>
                </a:ext>
              </a:extLst>
            </p:cNvPr>
            <p:cNvSpPr txBox="1">
              <a:spLocks noChangeArrowheads="1"/>
            </p:cNvSpPr>
            <p:nvPr/>
          </p:nvSpPr>
          <p:spPr bwMode="auto">
            <a:xfrm>
              <a:off x="23577899" y="18155935"/>
              <a:ext cx="9264073" cy="444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200" b="1" dirty="0">
                  <a:latin typeface="Open Sans" panose="020B0606030504020204" pitchFamily="34" charset="0"/>
                  <a:ea typeface="Open Sans" panose="020B0606030504020204" pitchFamily="34" charset="0"/>
                  <a:cs typeface="Open Sans" panose="020B0606030504020204" pitchFamily="34" charset="0"/>
                </a:rPr>
                <a:t>Correlation between cell type and clinical outcomes</a:t>
              </a:r>
            </a:p>
          </p:txBody>
        </p:sp>
        <p:sp>
          <p:nvSpPr>
            <p:cNvPr id="3" name="TextBox 19">
              <a:extLst>
                <a:ext uri="{FF2B5EF4-FFF2-40B4-BE49-F238E27FC236}">
                  <a16:creationId xmlns:a16="http://schemas.microsoft.com/office/drawing/2014/main" id="{B2CA8375-E53B-1A15-C160-F651F8D02E46}"/>
                </a:ext>
              </a:extLst>
            </p:cNvPr>
            <p:cNvSpPr txBox="1">
              <a:spLocks noChangeArrowheads="1"/>
            </p:cNvSpPr>
            <p:nvPr/>
          </p:nvSpPr>
          <p:spPr bwMode="auto">
            <a:xfrm>
              <a:off x="23577899" y="18664852"/>
              <a:ext cx="9601200" cy="244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nchor="t">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dirty="0">
                  <a:latin typeface="Open Sans"/>
                  <a:ea typeface="Open Sans"/>
                  <a:cs typeface="Open Sans"/>
                </a:rPr>
                <a:t>Tumor patients with high levels of memory B cells had significantly lower OS and significantly higher DFS when compared to patients with low levels of memory B cells. Significant differences in survival were not observed for varying levels of naïve B cells. High levels of CD8+ T cells showed lower DFS that was near significant (p-</a:t>
              </a:r>
              <a:r>
                <a:rPr lang="en-US" dirty="0" err="1">
                  <a:latin typeface="Open Sans"/>
                  <a:ea typeface="Open Sans"/>
                  <a:cs typeface="Open Sans"/>
                </a:rPr>
                <a:t>val</a:t>
              </a:r>
              <a:r>
                <a:rPr lang="en-US" dirty="0">
                  <a:latin typeface="Open Sans"/>
                  <a:ea typeface="Open Sans"/>
                  <a:cs typeface="Open Sans"/>
                </a:rPr>
                <a:t> = 0.07). Similarly, high levels of NKT cells had significantly lower DFS, while low levels of NKT cells showed higher OS that was near significant (p-</a:t>
              </a:r>
              <a:r>
                <a:rPr lang="en-US" dirty="0" err="1">
                  <a:latin typeface="Open Sans"/>
                  <a:ea typeface="Open Sans"/>
                  <a:cs typeface="Open Sans"/>
                </a:rPr>
                <a:t>val</a:t>
              </a:r>
              <a:r>
                <a:rPr lang="en-US" dirty="0">
                  <a:latin typeface="Open Sans"/>
                  <a:ea typeface="Open Sans"/>
                  <a:cs typeface="Open Sans"/>
                </a:rPr>
                <a:t> = 0.07).</a:t>
              </a:r>
            </a:p>
          </p:txBody>
        </p:sp>
        <p:pic>
          <p:nvPicPr>
            <p:cNvPr id="31" name="图片 30">
              <a:extLst>
                <a:ext uri="{FF2B5EF4-FFF2-40B4-BE49-F238E27FC236}">
                  <a16:creationId xmlns:a16="http://schemas.microsoft.com/office/drawing/2014/main" id="{297C0D25-11D3-F724-48EB-0EED271121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763286" y="21288114"/>
              <a:ext cx="9415813" cy="9219144"/>
            </a:xfrm>
            <a:prstGeom prst="rect">
              <a:avLst/>
            </a:prstGeom>
          </p:spPr>
        </p:pic>
      </p:grpSp>
      <p:sp>
        <p:nvSpPr>
          <p:cNvPr id="36" name="TextBox 19">
            <a:extLst>
              <a:ext uri="{FF2B5EF4-FFF2-40B4-BE49-F238E27FC236}">
                <a16:creationId xmlns:a16="http://schemas.microsoft.com/office/drawing/2014/main" id="{8E2F1D7D-0664-3BCE-E1B8-7F054D1C51DD}"/>
              </a:ext>
            </a:extLst>
          </p:cNvPr>
          <p:cNvSpPr txBox="1">
            <a:spLocks noChangeArrowheads="1"/>
          </p:cNvSpPr>
          <p:nvPr/>
        </p:nvSpPr>
        <p:spPr bwMode="auto">
          <a:xfrm>
            <a:off x="11386116" y="26751338"/>
            <a:ext cx="9601200" cy="2105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dirty="0">
                <a:latin typeface="Open Sans" panose="020B0606030504020204" pitchFamily="34" charset="0"/>
                <a:ea typeface="Open Sans" panose="020B0606030504020204" pitchFamily="34" charset="0"/>
                <a:cs typeface="Open Sans" panose="020B0606030504020204" pitchFamily="34" charset="0"/>
              </a:rPr>
              <a:t>In GSE17078 tumor patients, a significant presence of immune cells, such as macrophages, monocytes, and T cells (CD4+ and CD8+), was observed, with similar proportions found in the deconvolution output of TCGA breast cancer patients.</a:t>
            </a:r>
            <a:r>
              <a:rPr lang="zh-CN" altLang="en-US" dirty="0">
                <a:latin typeface="Open Sans" panose="020B0606030504020204" pitchFamily="34" charset="0"/>
                <a:ea typeface="Open Sans" panose="020B0606030504020204" pitchFamily="34" charset="0"/>
                <a:cs typeface="Open Sans" panose="020B0606030504020204" pitchFamily="34" charset="0"/>
              </a:rPr>
              <a:t> </a:t>
            </a:r>
            <a:r>
              <a:rPr lang="en-US" dirty="0">
                <a:latin typeface="Open Sans" panose="020B0606030504020204" pitchFamily="34" charset="0"/>
                <a:ea typeface="Open Sans" panose="020B0606030504020204" pitchFamily="34" charset="0"/>
                <a:cs typeface="Open Sans" panose="020B0606030504020204" pitchFamily="34" charset="0"/>
              </a:rPr>
              <a:t>When excluding the most overrepresented cell types, macrophages and non-immune cells, the adjusted ratios allowed us to observe a substantial amount of NK and NKT cells, as well as memory B cells to a lesser extent.</a:t>
            </a:r>
          </a:p>
        </p:txBody>
      </p:sp>
      <p:pic>
        <p:nvPicPr>
          <p:cNvPr id="45" name="图片 44">
            <a:extLst>
              <a:ext uri="{FF2B5EF4-FFF2-40B4-BE49-F238E27FC236}">
                <a16:creationId xmlns:a16="http://schemas.microsoft.com/office/drawing/2014/main" id="{1290A05C-CE11-5EE5-7502-6119FF00A0E3}"/>
              </a:ext>
            </a:extLst>
          </p:cNvPr>
          <p:cNvPicPr>
            <a:picLocks noChangeAspect="1"/>
          </p:cNvPicPr>
          <p:nvPr/>
        </p:nvPicPr>
        <p:blipFill>
          <a:blip r:embed="rId13"/>
          <a:stretch>
            <a:fillRect/>
          </a:stretch>
        </p:blipFill>
        <p:spPr>
          <a:xfrm>
            <a:off x="12441713" y="8374981"/>
            <a:ext cx="8789131" cy="3335700"/>
          </a:xfrm>
          <a:prstGeom prst="rect">
            <a:avLst/>
          </a:prstGeom>
        </p:spPr>
      </p:pic>
      <p:pic>
        <p:nvPicPr>
          <p:cNvPr id="46" name="图片 45">
            <a:extLst>
              <a:ext uri="{FF2B5EF4-FFF2-40B4-BE49-F238E27FC236}">
                <a16:creationId xmlns:a16="http://schemas.microsoft.com/office/drawing/2014/main" id="{0C305004-4330-5ADA-9C94-36FC0EA73203}"/>
              </a:ext>
            </a:extLst>
          </p:cNvPr>
          <p:cNvPicPr>
            <a:picLocks noChangeAspect="1"/>
          </p:cNvPicPr>
          <p:nvPr/>
        </p:nvPicPr>
        <p:blipFill>
          <a:blip r:embed="rId14">
            <a:extLst>
              <a:ext uri="{28A0092B-C50C-407E-A947-70E740481C1C}">
                <a14:useLocalDpi xmlns:a14="http://schemas.microsoft.com/office/drawing/2010/main" val="0"/>
              </a:ext>
            </a:extLst>
          </a:blip>
          <a:srcRect l="188" t="2927"/>
          <a:stretch>
            <a:fillRect/>
          </a:stretch>
        </p:blipFill>
        <p:spPr>
          <a:xfrm>
            <a:off x="12110754" y="11817125"/>
            <a:ext cx="9637641" cy="3905513"/>
          </a:xfrm>
          <a:prstGeom prst="rect">
            <a:avLst/>
          </a:prstGeom>
          <a:ln w="9525">
            <a:solidFill>
              <a:schemeClr val="bg1"/>
            </a:solidFill>
            <a:prstDash val="solid"/>
          </a:ln>
        </p:spPr>
      </p:pic>
      <p:sp>
        <p:nvSpPr>
          <p:cNvPr id="47" name="TextBox 19">
            <a:extLst>
              <a:ext uri="{FF2B5EF4-FFF2-40B4-BE49-F238E27FC236}">
                <a16:creationId xmlns:a16="http://schemas.microsoft.com/office/drawing/2014/main" id="{1D4C3F56-8D78-8C4A-A663-F05AB958DE8D}"/>
              </a:ext>
            </a:extLst>
          </p:cNvPr>
          <p:cNvSpPr txBox="1">
            <a:spLocks noChangeArrowheads="1"/>
          </p:cNvSpPr>
          <p:nvPr/>
        </p:nvSpPr>
        <p:spPr bwMode="auto">
          <a:xfrm>
            <a:off x="11440956" y="15736983"/>
            <a:ext cx="9998326" cy="96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nSpc>
                <a:spcPct val="107000"/>
              </a:lnSpc>
              <a:spcAft>
                <a:spcPts val="800"/>
              </a:spcAft>
            </a:pPr>
            <a:r>
              <a:rPr lang="en-US" altLang="zh-CN" sz="1800" b="1" dirty="0">
                <a:effectLst/>
                <a:latin typeface="Calibri" panose="020F0502020204030204" pitchFamily="34" charset="0"/>
                <a:ea typeface="宋体" panose="02010600030101010101" pitchFamily="2" charset="-122"/>
                <a:cs typeface="Arial" panose="020B0604020202020204" pitchFamily="34" charset="0"/>
              </a:rPr>
              <a:t>Figure 1: </a:t>
            </a:r>
            <a:r>
              <a:rPr lang="en-US" altLang="zh-CN" sz="1800" dirty="0">
                <a:effectLst/>
                <a:latin typeface="Calibri" panose="020F0502020204030204" pitchFamily="34" charset="0"/>
                <a:ea typeface="宋体" panose="02010600030101010101" pitchFamily="2" charset="-122"/>
                <a:cs typeface="Arial" panose="020B0604020202020204" pitchFamily="34" charset="0"/>
              </a:rPr>
              <a:t>Cell type proportions from single-cell deconvolution using MUSiC2 of normal patients. </a:t>
            </a:r>
            <a:r>
              <a:rPr lang="en-US" altLang="zh-CN" sz="1800" b="1" dirty="0">
                <a:effectLst/>
                <a:latin typeface="Calibri" panose="020F0502020204030204" pitchFamily="34" charset="0"/>
                <a:ea typeface="宋体" panose="02010600030101010101" pitchFamily="2" charset="-122"/>
                <a:cs typeface="Arial" panose="020B0604020202020204" pitchFamily="34" charset="0"/>
              </a:rPr>
              <a:t>Fig 1A. </a:t>
            </a:r>
            <a:r>
              <a:rPr lang="en-US" altLang="zh-CN" sz="1800" dirty="0">
                <a:effectLst/>
                <a:latin typeface="Calibri" panose="020F0502020204030204" pitchFamily="34" charset="0"/>
                <a:ea typeface="宋体" panose="02010600030101010101" pitchFamily="2" charset="-122"/>
                <a:cs typeface="Arial" panose="020B0604020202020204" pitchFamily="34" charset="0"/>
              </a:rPr>
              <a:t>Cell type proportions from four individuals from the GSE1611529 dataset (top). </a:t>
            </a:r>
            <a:r>
              <a:rPr lang="en-US" altLang="zh-CN" sz="1800" b="1" dirty="0">
                <a:effectLst/>
                <a:latin typeface="Calibri" panose="020F0502020204030204" pitchFamily="34" charset="0"/>
                <a:ea typeface="宋体" panose="02010600030101010101" pitchFamily="2" charset="-122"/>
                <a:cs typeface="Arial" panose="020B0604020202020204" pitchFamily="34" charset="0"/>
              </a:rPr>
              <a:t>Fig 1B. </a:t>
            </a:r>
            <a:r>
              <a:rPr lang="en-US" altLang="zh-CN" sz="1800" dirty="0">
                <a:effectLst/>
                <a:latin typeface="Calibri" panose="020F0502020204030204" pitchFamily="34" charset="0"/>
                <a:ea typeface="宋体" panose="02010600030101010101" pitchFamily="2" charset="-122"/>
                <a:cs typeface="Arial" panose="020B0604020202020204" pitchFamily="34" charset="0"/>
              </a:rPr>
              <a:t>Cell types of normal patients in our TCGA BRCA cohort deconvoluted using GSE1611529 (bottom).</a:t>
            </a:r>
            <a:endParaRPr lang="zh-CN" altLang="zh-CN" sz="1800" dirty="0">
              <a:effectLst/>
              <a:latin typeface="Calibri" panose="020F0502020204030204" pitchFamily="34" charset="0"/>
              <a:ea typeface="宋体" panose="02010600030101010101" pitchFamily="2" charset="-122"/>
              <a:cs typeface="Arial" panose="020B0604020202020204" pitchFamily="34" charset="0"/>
            </a:endParaRPr>
          </a:p>
        </p:txBody>
      </p:sp>
      <p:sp>
        <p:nvSpPr>
          <p:cNvPr id="48" name="TextBox 19">
            <a:extLst>
              <a:ext uri="{FF2B5EF4-FFF2-40B4-BE49-F238E27FC236}">
                <a16:creationId xmlns:a16="http://schemas.microsoft.com/office/drawing/2014/main" id="{152AD6D3-2E37-74EC-9D9F-A5D42BBFE95A}"/>
              </a:ext>
            </a:extLst>
          </p:cNvPr>
          <p:cNvSpPr txBox="1">
            <a:spLocks noChangeArrowheads="1"/>
          </p:cNvSpPr>
          <p:nvPr/>
        </p:nvSpPr>
        <p:spPr bwMode="auto">
          <a:xfrm>
            <a:off x="11436794" y="16695916"/>
            <a:ext cx="9601200" cy="108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dirty="0">
                <a:latin typeface="Open Sans" panose="020B0606030504020204" pitchFamily="34" charset="0"/>
                <a:ea typeface="Open Sans" panose="020B0606030504020204" pitchFamily="34" charset="0"/>
                <a:cs typeface="Open Sans" panose="020B0606030504020204" pitchFamily="34" charset="0"/>
              </a:rPr>
              <a:t>The disease-free control patients in our cohort had high proportions of HS, AV, and vascular and lymphatic cells, which is consistent with what was observed in normal GSE1611529 patients</a:t>
            </a:r>
          </a:p>
        </p:txBody>
      </p:sp>
      <p:pic>
        <p:nvPicPr>
          <p:cNvPr id="53" name="图片 52">
            <a:extLst>
              <a:ext uri="{FF2B5EF4-FFF2-40B4-BE49-F238E27FC236}">
                <a16:creationId xmlns:a16="http://schemas.microsoft.com/office/drawing/2014/main" id="{F830F8C7-44A7-3222-5AB9-E465FE2CE48F}"/>
              </a:ext>
            </a:extLst>
          </p:cNvPr>
          <p:cNvPicPr>
            <a:picLocks noChangeAspect="1"/>
          </p:cNvPicPr>
          <p:nvPr/>
        </p:nvPicPr>
        <p:blipFill>
          <a:blip r:embed="rId15">
            <a:lum bright="70000" contrast="-70000"/>
          </a:blip>
          <a:stretch>
            <a:fillRect/>
          </a:stretch>
        </p:blipFill>
        <p:spPr>
          <a:xfrm>
            <a:off x="2256258" y="1106365"/>
            <a:ext cx="4205269" cy="4485619"/>
          </a:xfrm>
          <a:prstGeom prst="rect">
            <a:avLst/>
          </a:prstGeom>
        </p:spPr>
      </p:pic>
      <p:grpSp>
        <p:nvGrpSpPr>
          <p:cNvPr id="55" name="组合 54">
            <a:extLst>
              <a:ext uri="{FF2B5EF4-FFF2-40B4-BE49-F238E27FC236}">
                <a16:creationId xmlns:a16="http://schemas.microsoft.com/office/drawing/2014/main" id="{7035DB4F-D4C0-1CB7-A39A-904E453D8D24}"/>
              </a:ext>
            </a:extLst>
          </p:cNvPr>
          <p:cNvGrpSpPr/>
          <p:nvPr/>
        </p:nvGrpSpPr>
        <p:grpSpPr>
          <a:xfrm>
            <a:off x="21835909" y="20702366"/>
            <a:ext cx="10496639" cy="5549405"/>
            <a:chOff x="22529326" y="20674884"/>
            <a:chExt cx="9936132" cy="5272687"/>
          </a:xfrm>
        </p:grpSpPr>
        <p:pic>
          <p:nvPicPr>
            <p:cNvPr id="34" name="图片 33">
              <a:extLst>
                <a:ext uri="{FF2B5EF4-FFF2-40B4-BE49-F238E27FC236}">
                  <a16:creationId xmlns:a16="http://schemas.microsoft.com/office/drawing/2014/main" id="{CF375643-E5C8-F201-B57C-62675C23478E}"/>
                </a:ext>
              </a:extLst>
            </p:cNvPr>
            <p:cNvPicPr>
              <a:picLocks noChangeAspect="1"/>
            </p:cNvPicPr>
            <p:nvPr/>
          </p:nvPicPr>
          <p:blipFill rotWithShape="1">
            <a:blip r:embed="rId16">
              <a:extLst>
                <a:ext uri="{28A0092B-C50C-407E-A947-70E740481C1C}">
                  <a14:useLocalDpi xmlns:a14="http://schemas.microsoft.com/office/drawing/2010/main" val="0"/>
                </a:ext>
              </a:extLst>
            </a:blip>
            <a:srcRect l="7902"/>
            <a:stretch/>
          </p:blipFill>
          <p:spPr>
            <a:xfrm>
              <a:off x="22753319" y="20674884"/>
              <a:ext cx="9712139" cy="5272687"/>
            </a:xfrm>
            <a:prstGeom prst="rect">
              <a:avLst/>
            </a:prstGeom>
          </p:spPr>
        </p:pic>
        <p:sp>
          <p:nvSpPr>
            <p:cNvPr id="54" name="矩形 53">
              <a:extLst>
                <a:ext uri="{FF2B5EF4-FFF2-40B4-BE49-F238E27FC236}">
                  <a16:creationId xmlns:a16="http://schemas.microsoft.com/office/drawing/2014/main" id="{20BDC94B-3B9F-739E-0A64-E65DC08909C6}"/>
                </a:ext>
              </a:extLst>
            </p:cNvPr>
            <p:cNvSpPr/>
            <p:nvPr/>
          </p:nvSpPr>
          <p:spPr>
            <a:xfrm>
              <a:off x="22529326" y="21664104"/>
              <a:ext cx="304041" cy="317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3887106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inquisitalanchor|08-2022"/>
</p:tagLst>
</file>

<file path=ppt/theme/theme1.xml><?xml version="1.0" encoding="utf-8"?>
<a:theme xmlns:a="http://schemas.openxmlformats.org/drawingml/2006/main" name="Office Them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3607</TotalTime>
  <Words>1647</Words>
  <Application>Microsoft Office PowerPoint</Application>
  <PresentationFormat>Custom</PresentationFormat>
  <Paragraphs>76</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Free Poster Presentation Example</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Microsoft Office User</cp:lastModifiedBy>
  <cp:revision>25</cp:revision>
  <cp:lastPrinted>2013-03-27T18:07:17Z</cp:lastPrinted>
  <dcterms:modified xsi:type="dcterms:W3CDTF">2023-05-10T12:44:38Z</dcterms:modified>
  <cp:category>templates for scientific poster</cp:category>
</cp:coreProperties>
</file>